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9" r:id="rId20"/>
    <p:sldId id="277" r:id="rId21"/>
    <p:sldId id="280" r:id="rId22"/>
    <p:sldId id="278" r:id="rId23"/>
    <p:sldId id="281" r:id="rId24"/>
    <p:sldId id="282" r:id="rId25"/>
    <p:sldId id="283" r:id="rId26"/>
    <p:sldId id="27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 varScale="1">
        <p:scale>
          <a:sx n="92" d="100"/>
          <a:sy n="92" d="100"/>
        </p:scale>
        <p:origin x="48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2FE5C5-1C33-430D-B71C-9DE9BCA6D8C7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CDDDE77-907E-42F1-80ED-09D6146653B6}">
      <dgm:prSet/>
      <dgm:spPr/>
      <dgm:t>
        <a:bodyPr/>
        <a:lstStyle/>
        <a:p>
          <a:r>
            <a:rPr lang="en-US"/>
            <a:t>OpenAI’s text embeddings measure the relatedness of text strings. Embeddings are commonly used for:</a:t>
          </a:r>
        </a:p>
      </dgm:t>
    </dgm:pt>
    <dgm:pt modelId="{9DFA0E21-1965-486A-A7A6-3386196DD3E2}" type="parTrans" cxnId="{EA3EC393-C7F2-4F63-B9CD-F83ADA5BDD06}">
      <dgm:prSet/>
      <dgm:spPr/>
      <dgm:t>
        <a:bodyPr/>
        <a:lstStyle/>
        <a:p>
          <a:endParaRPr lang="en-US"/>
        </a:p>
      </dgm:t>
    </dgm:pt>
    <dgm:pt modelId="{5A35A02A-7D0C-4A29-A7B1-2634AA15D6AD}" type="sibTrans" cxnId="{EA3EC393-C7F2-4F63-B9CD-F83ADA5BDD06}">
      <dgm:prSet/>
      <dgm:spPr/>
      <dgm:t>
        <a:bodyPr/>
        <a:lstStyle/>
        <a:p>
          <a:endParaRPr lang="en-US"/>
        </a:p>
      </dgm:t>
    </dgm:pt>
    <dgm:pt modelId="{018CA821-D49C-41B0-97A9-D24E07B71FDF}">
      <dgm:prSet/>
      <dgm:spPr/>
      <dgm:t>
        <a:bodyPr/>
        <a:lstStyle/>
        <a:p>
          <a:r>
            <a:rPr lang="en-US"/>
            <a:t>Search (where results are ranked by relevance to a query string)</a:t>
          </a:r>
        </a:p>
      </dgm:t>
    </dgm:pt>
    <dgm:pt modelId="{0225EAB3-3A5C-4FA2-ACA9-4209C0CA0C3D}" type="parTrans" cxnId="{F6BC187B-3DC1-48B3-BB13-3B5AB3588640}">
      <dgm:prSet/>
      <dgm:spPr/>
      <dgm:t>
        <a:bodyPr/>
        <a:lstStyle/>
        <a:p>
          <a:endParaRPr lang="en-US"/>
        </a:p>
      </dgm:t>
    </dgm:pt>
    <dgm:pt modelId="{13C0C6E1-E9B3-4E26-9CE3-870944842760}" type="sibTrans" cxnId="{F6BC187B-3DC1-48B3-BB13-3B5AB3588640}">
      <dgm:prSet/>
      <dgm:spPr/>
      <dgm:t>
        <a:bodyPr/>
        <a:lstStyle/>
        <a:p>
          <a:endParaRPr lang="en-US"/>
        </a:p>
      </dgm:t>
    </dgm:pt>
    <dgm:pt modelId="{D3E0F82A-A053-4D77-B1CE-FE023C68720A}">
      <dgm:prSet/>
      <dgm:spPr/>
      <dgm:t>
        <a:bodyPr/>
        <a:lstStyle/>
        <a:p>
          <a:r>
            <a:rPr lang="en-US"/>
            <a:t>Clustering (where text strings are grouped by similarity)</a:t>
          </a:r>
        </a:p>
      </dgm:t>
    </dgm:pt>
    <dgm:pt modelId="{4DA3591D-F91D-4C51-BE1A-3D97E7BB387B}" type="parTrans" cxnId="{BFF70F06-7558-4007-8894-76EFC138D63E}">
      <dgm:prSet/>
      <dgm:spPr/>
      <dgm:t>
        <a:bodyPr/>
        <a:lstStyle/>
        <a:p>
          <a:endParaRPr lang="en-US"/>
        </a:p>
      </dgm:t>
    </dgm:pt>
    <dgm:pt modelId="{E958E8A0-9839-44D4-85E0-9A828E19BF4F}" type="sibTrans" cxnId="{BFF70F06-7558-4007-8894-76EFC138D63E}">
      <dgm:prSet/>
      <dgm:spPr/>
      <dgm:t>
        <a:bodyPr/>
        <a:lstStyle/>
        <a:p>
          <a:endParaRPr lang="en-US"/>
        </a:p>
      </dgm:t>
    </dgm:pt>
    <dgm:pt modelId="{7D7AC981-B19E-4954-9ADE-55269E2B1479}">
      <dgm:prSet/>
      <dgm:spPr/>
      <dgm:t>
        <a:bodyPr/>
        <a:lstStyle/>
        <a:p>
          <a:r>
            <a:rPr lang="en-US"/>
            <a:t>Recommendations (where items with related text strings are recommended)</a:t>
          </a:r>
        </a:p>
      </dgm:t>
    </dgm:pt>
    <dgm:pt modelId="{422DD94E-AA08-4FBA-B454-58E7981E6809}" type="parTrans" cxnId="{5AC39D47-B742-4068-93D3-54A59F187727}">
      <dgm:prSet/>
      <dgm:spPr/>
      <dgm:t>
        <a:bodyPr/>
        <a:lstStyle/>
        <a:p>
          <a:endParaRPr lang="en-US"/>
        </a:p>
      </dgm:t>
    </dgm:pt>
    <dgm:pt modelId="{AC571F4B-CF96-4786-89DD-C6FC19E50C7D}" type="sibTrans" cxnId="{5AC39D47-B742-4068-93D3-54A59F187727}">
      <dgm:prSet/>
      <dgm:spPr/>
      <dgm:t>
        <a:bodyPr/>
        <a:lstStyle/>
        <a:p>
          <a:endParaRPr lang="en-US"/>
        </a:p>
      </dgm:t>
    </dgm:pt>
    <dgm:pt modelId="{16D7D11E-9B91-414C-A282-FF15690D670A}">
      <dgm:prSet/>
      <dgm:spPr/>
      <dgm:t>
        <a:bodyPr/>
        <a:lstStyle/>
        <a:p>
          <a:r>
            <a:rPr lang="en-US"/>
            <a:t>Anomaly detection (where outliers with little relatedness are identified)</a:t>
          </a:r>
        </a:p>
      </dgm:t>
    </dgm:pt>
    <dgm:pt modelId="{43819A90-7A41-41FC-945A-F2A92EECEFD0}" type="parTrans" cxnId="{B6C90644-152B-41F8-9854-B4275EEECF82}">
      <dgm:prSet/>
      <dgm:spPr/>
      <dgm:t>
        <a:bodyPr/>
        <a:lstStyle/>
        <a:p>
          <a:endParaRPr lang="en-US"/>
        </a:p>
      </dgm:t>
    </dgm:pt>
    <dgm:pt modelId="{0E3220DC-B90A-4A07-9158-46F22B442F21}" type="sibTrans" cxnId="{B6C90644-152B-41F8-9854-B4275EEECF82}">
      <dgm:prSet/>
      <dgm:spPr/>
      <dgm:t>
        <a:bodyPr/>
        <a:lstStyle/>
        <a:p>
          <a:endParaRPr lang="en-US"/>
        </a:p>
      </dgm:t>
    </dgm:pt>
    <dgm:pt modelId="{410143D7-3FF5-46E1-BDB9-29A2D95DAF16}">
      <dgm:prSet/>
      <dgm:spPr/>
      <dgm:t>
        <a:bodyPr/>
        <a:lstStyle/>
        <a:p>
          <a:r>
            <a:rPr lang="en-US"/>
            <a:t>Diversity measurement (where similarity distributions are analyzed)</a:t>
          </a:r>
        </a:p>
      </dgm:t>
    </dgm:pt>
    <dgm:pt modelId="{568CFEAC-C00F-4B93-8304-D8E2F21EFF94}" type="parTrans" cxnId="{C5CE9748-E03C-4538-9737-D01299D7612E}">
      <dgm:prSet/>
      <dgm:spPr/>
      <dgm:t>
        <a:bodyPr/>
        <a:lstStyle/>
        <a:p>
          <a:endParaRPr lang="en-US"/>
        </a:p>
      </dgm:t>
    </dgm:pt>
    <dgm:pt modelId="{B1034F71-FACA-4231-AC13-72189282EE11}" type="sibTrans" cxnId="{C5CE9748-E03C-4538-9737-D01299D7612E}">
      <dgm:prSet/>
      <dgm:spPr/>
      <dgm:t>
        <a:bodyPr/>
        <a:lstStyle/>
        <a:p>
          <a:endParaRPr lang="en-US"/>
        </a:p>
      </dgm:t>
    </dgm:pt>
    <dgm:pt modelId="{56176127-E649-4F54-B9FB-A0F816733A0F}">
      <dgm:prSet/>
      <dgm:spPr/>
      <dgm:t>
        <a:bodyPr/>
        <a:lstStyle/>
        <a:p>
          <a:r>
            <a:rPr lang="en-US"/>
            <a:t>Classification (where text strings are classified by their most similar label)</a:t>
          </a:r>
        </a:p>
      </dgm:t>
    </dgm:pt>
    <dgm:pt modelId="{8AD81F46-FDD3-4237-BA48-028934EB1649}" type="parTrans" cxnId="{B8506276-6D88-4E7D-A0EB-3902A10D57E4}">
      <dgm:prSet/>
      <dgm:spPr/>
      <dgm:t>
        <a:bodyPr/>
        <a:lstStyle/>
        <a:p>
          <a:endParaRPr lang="en-US"/>
        </a:p>
      </dgm:t>
    </dgm:pt>
    <dgm:pt modelId="{4D1F1B71-3AB1-41B4-AF2A-0ABDCAC31420}" type="sibTrans" cxnId="{B8506276-6D88-4E7D-A0EB-3902A10D57E4}">
      <dgm:prSet/>
      <dgm:spPr/>
      <dgm:t>
        <a:bodyPr/>
        <a:lstStyle/>
        <a:p>
          <a:endParaRPr lang="en-US"/>
        </a:p>
      </dgm:t>
    </dgm:pt>
    <dgm:pt modelId="{1DC5141F-0C3C-4FC5-9B25-816913EDCE45}" type="pres">
      <dgm:prSet presAssocID="{EE2FE5C5-1C33-430D-B71C-9DE9BCA6D8C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64B153B-6747-4522-A9E8-8EBB7267606D}" type="pres">
      <dgm:prSet presAssocID="{FCDDDE77-907E-42F1-80ED-09D6146653B6}" presName="hierRoot1" presStyleCnt="0">
        <dgm:presLayoutVars>
          <dgm:hierBranch val="init"/>
        </dgm:presLayoutVars>
      </dgm:prSet>
      <dgm:spPr/>
    </dgm:pt>
    <dgm:pt modelId="{58A0AB62-03C5-4695-B5FC-99D28C8DC43A}" type="pres">
      <dgm:prSet presAssocID="{FCDDDE77-907E-42F1-80ED-09D6146653B6}" presName="rootComposite1" presStyleCnt="0"/>
      <dgm:spPr/>
    </dgm:pt>
    <dgm:pt modelId="{DB5CBFD8-2B01-4F44-AF59-ABB704075E29}" type="pres">
      <dgm:prSet presAssocID="{FCDDDE77-907E-42F1-80ED-09D6146653B6}" presName="rootText1" presStyleLbl="node0" presStyleIdx="0" presStyleCnt="1">
        <dgm:presLayoutVars>
          <dgm:chPref val="3"/>
        </dgm:presLayoutVars>
      </dgm:prSet>
      <dgm:spPr/>
    </dgm:pt>
    <dgm:pt modelId="{1F7B2FBA-CFD5-4257-A54B-7BFC26501AE0}" type="pres">
      <dgm:prSet presAssocID="{FCDDDE77-907E-42F1-80ED-09D6146653B6}" presName="rootConnector1" presStyleLbl="node1" presStyleIdx="0" presStyleCnt="0"/>
      <dgm:spPr/>
    </dgm:pt>
    <dgm:pt modelId="{F7122B99-6B88-4F0C-A4CE-AEB53EDEE6FE}" type="pres">
      <dgm:prSet presAssocID="{FCDDDE77-907E-42F1-80ED-09D6146653B6}" presName="hierChild2" presStyleCnt="0"/>
      <dgm:spPr/>
    </dgm:pt>
    <dgm:pt modelId="{1CD19583-9871-4569-95D7-7A3F2A7789E5}" type="pres">
      <dgm:prSet presAssocID="{0225EAB3-3A5C-4FA2-ACA9-4209C0CA0C3D}" presName="Name64" presStyleLbl="parChTrans1D2" presStyleIdx="0" presStyleCnt="6"/>
      <dgm:spPr/>
    </dgm:pt>
    <dgm:pt modelId="{D255581F-212D-46F8-8FC0-C1F5655E4C73}" type="pres">
      <dgm:prSet presAssocID="{018CA821-D49C-41B0-97A9-D24E07B71FDF}" presName="hierRoot2" presStyleCnt="0">
        <dgm:presLayoutVars>
          <dgm:hierBranch val="init"/>
        </dgm:presLayoutVars>
      </dgm:prSet>
      <dgm:spPr/>
    </dgm:pt>
    <dgm:pt modelId="{E0E1FC94-7012-446B-81D1-3017B72E7AB5}" type="pres">
      <dgm:prSet presAssocID="{018CA821-D49C-41B0-97A9-D24E07B71FDF}" presName="rootComposite" presStyleCnt="0"/>
      <dgm:spPr/>
    </dgm:pt>
    <dgm:pt modelId="{00025933-6294-41EF-A2D2-23BF3597B6CF}" type="pres">
      <dgm:prSet presAssocID="{018CA821-D49C-41B0-97A9-D24E07B71FDF}" presName="rootText" presStyleLbl="node2" presStyleIdx="0" presStyleCnt="6">
        <dgm:presLayoutVars>
          <dgm:chPref val="3"/>
        </dgm:presLayoutVars>
      </dgm:prSet>
      <dgm:spPr/>
    </dgm:pt>
    <dgm:pt modelId="{54BCCFE7-06EC-44A5-B50F-A8CCD346325F}" type="pres">
      <dgm:prSet presAssocID="{018CA821-D49C-41B0-97A9-D24E07B71FDF}" presName="rootConnector" presStyleLbl="node2" presStyleIdx="0" presStyleCnt="6"/>
      <dgm:spPr/>
    </dgm:pt>
    <dgm:pt modelId="{75A43981-2ECE-4F5B-BE5B-13323E51D0DA}" type="pres">
      <dgm:prSet presAssocID="{018CA821-D49C-41B0-97A9-D24E07B71FDF}" presName="hierChild4" presStyleCnt="0"/>
      <dgm:spPr/>
    </dgm:pt>
    <dgm:pt modelId="{4F51D2B2-9C13-4958-B256-ABF077770638}" type="pres">
      <dgm:prSet presAssocID="{018CA821-D49C-41B0-97A9-D24E07B71FDF}" presName="hierChild5" presStyleCnt="0"/>
      <dgm:spPr/>
    </dgm:pt>
    <dgm:pt modelId="{D501199B-F514-445C-85BB-8C4BAEAF51F6}" type="pres">
      <dgm:prSet presAssocID="{4DA3591D-F91D-4C51-BE1A-3D97E7BB387B}" presName="Name64" presStyleLbl="parChTrans1D2" presStyleIdx="1" presStyleCnt="6"/>
      <dgm:spPr/>
    </dgm:pt>
    <dgm:pt modelId="{BF326DC9-04E7-4D93-A9FF-E598B9D8D0E6}" type="pres">
      <dgm:prSet presAssocID="{D3E0F82A-A053-4D77-B1CE-FE023C68720A}" presName="hierRoot2" presStyleCnt="0">
        <dgm:presLayoutVars>
          <dgm:hierBranch val="init"/>
        </dgm:presLayoutVars>
      </dgm:prSet>
      <dgm:spPr/>
    </dgm:pt>
    <dgm:pt modelId="{262548F5-12F9-40B0-92C2-E0BBE3BDDCF1}" type="pres">
      <dgm:prSet presAssocID="{D3E0F82A-A053-4D77-B1CE-FE023C68720A}" presName="rootComposite" presStyleCnt="0"/>
      <dgm:spPr/>
    </dgm:pt>
    <dgm:pt modelId="{09399EAD-4B27-4BCF-AC64-C9F2B7E1966B}" type="pres">
      <dgm:prSet presAssocID="{D3E0F82A-A053-4D77-B1CE-FE023C68720A}" presName="rootText" presStyleLbl="node2" presStyleIdx="1" presStyleCnt="6">
        <dgm:presLayoutVars>
          <dgm:chPref val="3"/>
        </dgm:presLayoutVars>
      </dgm:prSet>
      <dgm:spPr/>
    </dgm:pt>
    <dgm:pt modelId="{407D3D0A-0F81-4D81-A2DE-FE531E9F45BF}" type="pres">
      <dgm:prSet presAssocID="{D3E0F82A-A053-4D77-B1CE-FE023C68720A}" presName="rootConnector" presStyleLbl="node2" presStyleIdx="1" presStyleCnt="6"/>
      <dgm:spPr/>
    </dgm:pt>
    <dgm:pt modelId="{CF30B440-1B86-4CD4-BA70-E6EBD2161364}" type="pres">
      <dgm:prSet presAssocID="{D3E0F82A-A053-4D77-B1CE-FE023C68720A}" presName="hierChild4" presStyleCnt="0"/>
      <dgm:spPr/>
    </dgm:pt>
    <dgm:pt modelId="{578CAE94-5F1B-4824-A0F6-E57AC03CF44C}" type="pres">
      <dgm:prSet presAssocID="{D3E0F82A-A053-4D77-B1CE-FE023C68720A}" presName="hierChild5" presStyleCnt="0"/>
      <dgm:spPr/>
    </dgm:pt>
    <dgm:pt modelId="{5CE0D3BF-4446-4D3D-8A92-7AD723D004AA}" type="pres">
      <dgm:prSet presAssocID="{422DD94E-AA08-4FBA-B454-58E7981E6809}" presName="Name64" presStyleLbl="parChTrans1D2" presStyleIdx="2" presStyleCnt="6"/>
      <dgm:spPr/>
    </dgm:pt>
    <dgm:pt modelId="{2638FB49-28C0-46E0-AC28-42CEAE878945}" type="pres">
      <dgm:prSet presAssocID="{7D7AC981-B19E-4954-9ADE-55269E2B1479}" presName="hierRoot2" presStyleCnt="0">
        <dgm:presLayoutVars>
          <dgm:hierBranch val="init"/>
        </dgm:presLayoutVars>
      </dgm:prSet>
      <dgm:spPr/>
    </dgm:pt>
    <dgm:pt modelId="{33718B22-1A0C-46C7-9C1B-F7EB9223BCF0}" type="pres">
      <dgm:prSet presAssocID="{7D7AC981-B19E-4954-9ADE-55269E2B1479}" presName="rootComposite" presStyleCnt="0"/>
      <dgm:spPr/>
    </dgm:pt>
    <dgm:pt modelId="{A9CA3F69-3156-42C4-8165-60AD3112EF35}" type="pres">
      <dgm:prSet presAssocID="{7D7AC981-B19E-4954-9ADE-55269E2B1479}" presName="rootText" presStyleLbl="node2" presStyleIdx="2" presStyleCnt="6">
        <dgm:presLayoutVars>
          <dgm:chPref val="3"/>
        </dgm:presLayoutVars>
      </dgm:prSet>
      <dgm:spPr/>
    </dgm:pt>
    <dgm:pt modelId="{BAE4E9EE-2996-46B4-890E-FEEEB6B3205F}" type="pres">
      <dgm:prSet presAssocID="{7D7AC981-B19E-4954-9ADE-55269E2B1479}" presName="rootConnector" presStyleLbl="node2" presStyleIdx="2" presStyleCnt="6"/>
      <dgm:spPr/>
    </dgm:pt>
    <dgm:pt modelId="{44669145-5485-4E4B-919E-478D59D28024}" type="pres">
      <dgm:prSet presAssocID="{7D7AC981-B19E-4954-9ADE-55269E2B1479}" presName="hierChild4" presStyleCnt="0"/>
      <dgm:spPr/>
    </dgm:pt>
    <dgm:pt modelId="{B89F774F-52AB-49F4-BF71-EA0F6CECA87C}" type="pres">
      <dgm:prSet presAssocID="{7D7AC981-B19E-4954-9ADE-55269E2B1479}" presName="hierChild5" presStyleCnt="0"/>
      <dgm:spPr/>
    </dgm:pt>
    <dgm:pt modelId="{855F7B23-A92E-4832-92F6-21298DACBC73}" type="pres">
      <dgm:prSet presAssocID="{43819A90-7A41-41FC-945A-F2A92EECEFD0}" presName="Name64" presStyleLbl="parChTrans1D2" presStyleIdx="3" presStyleCnt="6"/>
      <dgm:spPr/>
    </dgm:pt>
    <dgm:pt modelId="{3770B78D-72EF-460C-A27E-74995EEBCDAA}" type="pres">
      <dgm:prSet presAssocID="{16D7D11E-9B91-414C-A282-FF15690D670A}" presName="hierRoot2" presStyleCnt="0">
        <dgm:presLayoutVars>
          <dgm:hierBranch val="init"/>
        </dgm:presLayoutVars>
      </dgm:prSet>
      <dgm:spPr/>
    </dgm:pt>
    <dgm:pt modelId="{F56E6D86-7E5C-4B24-82B7-41BEC2D92907}" type="pres">
      <dgm:prSet presAssocID="{16D7D11E-9B91-414C-A282-FF15690D670A}" presName="rootComposite" presStyleCnt="0"/>
      <dgm:spPr/>
    </dgm:pt>
    <dgm:pt modelId="{BF5273BC-E84A-4103-B9D6-5656480BB911}" type="pres">
      <dgm:prSet presAssocID="{16D7D11E-9B91-414C-A282-FF15690D670A}" presName="rootText" presStyleLbl="node2" presStyleIdx="3" presStyleCnt="6">
        <dgm:presLayoutVars>
          <dgm:chPref val="3"/>
        </dgm:presLayoutVars>
      </dgm:prSet>
      <dgm:spPr/>
    </dgm:pt>
    <dgm:pt modelId="{0DD5FFF1-C072-469F-BA09-17D53535AC39}" type="pres">
      <dgm:prSet presAssocID="{16D7D11E-9B91-414C-A282-FF15690D670A}" presName="rootConnector" presStyleLbl="node2" presStyleIdx="3" presStyleCnt="6"/>
      <dgm:spPr/>
    </dgm:pt>
    <dgm:pt modelId="{50986334-88C1-44DA-B56D-A868D0562A8E}" type="pres">
      <dgm:prSet presAssocID="{16D7D11E-9B91-414C-A282-FF15690D670A}" presName="hierChild4" presStyleCnt="0"/>
      <dgm:spPr/>
    </dgm:pt>
    <dgm:pt modelId="{B4DC78F0-BCF9-4387-A506-FFCA31CE6A12}" type="pres">
      <dgm:prSet presAssocID="{16D7D11E-9B91-414C-A282-FF15690D670A}" presName="hierChild5" presStyleCnt="0"/>
      <dgm:spPr/>
    </dgm:pt>
    <dgm:pt modelId="{8470E59F-3216-47FB-8917-409F9A685E60}" type="pres">
      <dgm:prSet presAssocID="{568CFEAC-C00F-4B93-8304-D8E2F21EFF94}" presName="Name64" presStyleLbl="parChTrans1D2" presStyleIdx="4" presStyleCnt="6"/>
      <dgm:spPr/>
    </dgm:pt>
    <dgm:pt modelId="{D61F422C-88A8-49F5-8E44-A2EC4CD93744}" type="pres">
      <dgm:prSet presAssocID="{410143D7-3FF5-46E1-BDB9-29A2D95DAF16}" presName="hierRoot2" presStyleCnt="0">
        <dgm:presLayoutVars>
          <dgm:hierBranch val="init"/>
        </dgm:presLayoutVars>
      </dgm:prSet>
      <dgm:spPr/>
    </dgm:pt>
    <dgm:pt modelId="{CEC09BA0-D42B-475A-A8B1-5FA93C59BA2A}" type="pres">
      <dgm:prSet presAssocID="{410143D7-3FF5-46E1-BDB9-29A2D95DAF16}" presName="rootComposite" presStyleCnt="0"/>
      <dgm:spPr/>
    </dgm:pt>
    <dgm:pt modelId="{1BAAFEBE-8B8E-483C-A5ED-8DD0F8B9AE78}" type="pres">
      <dgm:prSet presAssocID="{410143D7-3FF5-46E1-BDB9-29A2D95DAF16}" presName="rootText" presStyleLbl="node2" presStyleIdx="4" presStyleCnt="6">
        <dgm:presLayoutVars>
          <dgm:chPref val="3"/>
        </dgm:presLayoutVars>
      </dgm:prSet>
      <dgm:spPr/>
    </dgm:pt>
    <dgm:pt modelId="{5F10BD7F-F890-4270-89C8-AFD624510BBC}" type="pres">
      <dgm:prSet presAssocID="{410143D7-3FF5-46E1-BDB9-29A2D95DAF16}" presName="rootConnector" presStyleLbl="node2" presStyleIdx="4" presStyleCnt="6"/>
      <dgm:spPr/>
    </dgm:pt>
    <dgm:pt modelId="{C6B9BCD6-5298-4E89-B680-3FDB0C457477}" type="pres">
      <dgm:prSet presAssocID="{410143D7-3FF5-46E1-BDB9-29A2D95DAF16}" presName="hierChild4" presStyleCnt="0"/>
      <dgm:spPr/>
    </dgm:pt>
    <dgm:pt modelId="{DCC214B3-820F-429D-A22A-A512A19FEC43}" type="pres">
      <dgm:prSet presAssocID="{410143D7-3FF5-46E1-BDB9-29A2D95DAF16}" presName="hierChild5" presStyleCnt="0"/>
      <dgm:spPr/>
    </dgm:pt>
    <dgm:pt modelId="{899F14D6-A675-42E3-B3EE-6314291D09FC}" type="pres">
      <dgm:prSet presAssocID="{8AD81F46-FDD3-4237-BA48-028934EB1649}" presName="Name64" presStyleLbl="parChTrans1D2" presStyleIdx="5" presStyleCnt="6"/>
      <dgm:spPr/>
    </dgm:pt>
    <dgm:pt modelId="{4C855684-F3CD-4064-BAC4-3B822080A8B9}" type="pres">
      <dgm:prSet presAssocID="{56176127-E649-4F54-B9FB-A0F816733A0F}" presName="hierRoot2" presStyleCnt="0">
        <dgm:presLayoutVars>
          <dgm:hierBranch val="init"/>
        </dgm:presLayoutVars>
      </dgm:prSet>
      <dgm:spPr/>
    </dgm:pt>
    <dgm:pt modelId="{151B7C6E-35FB-490E-AC87-4B255886E89E}" type="pres">
      <dgm:prSet presAssocID="{56176127-E649-4F54-B9FB-A0F816733A0F}" presName="rootComposite" presStyleCnt="0"/>
      <dgm:spPr/>
    </dgm:pt>
    <dgm:pt modelId="{DE5CF28F-466B-40A9-9D0C-A929AD0DF764}" type="pres">
      <dgm:prSet presAssocID="{56176127-E649-4F54-B9FB-A0F816733A0F}" presName="rootText" presStyleLbl="node2" presStyleIdx="5" presStyleCnt="6">
        <dgm:presLayoutVars>
          <dgm:chPref val="3"/>
        </dgm:presLayoutVars>
      </dgm:prSet>
      <dgm:spPr/>
    </dgm:pt>
    <dgm:pt modelId="{92CE51CE-1ADA-4155-91ED-9469FDF62A18}" type="pres">
      <dgm:prSet presAssocID="{56176127-E649-4F54-B9FB-A0F816733A0F}" presName="rootConnector" presStyleLbl="node2" presStyleIdx="5" presStyleCnt="6"/>
      <dgm:spPr/>
    </dgm:pt>
    <dgm:pt modelId="{BE06766F-802C-41DB-A7E0-8506511FBB7C}" type="pres">
      <dgm:prSet presAssocID="{56176127-E649-4F54-B9FB-A0F816733A0F}" presName="hierChild4" presStyleCnt="0"/>
      <dgm:spPr/>
    </dgm:pt>
    <dgm:pt modelId="{AE93AC8D-F761-41C3-B748-76BD5A4085FB}" type="pres">
      <dgm:prSet presAssocID="{56176127-E649-4F54-B9FB-A0F816733A0F}" presName="hierChild5" presStyleCnt="0"/>
      <dgm:spPr/>
    </dgm:pt>
    <dgm:pt modelId="{4A91777F-EADC-4471-A4BE-2CEB9509631E}" type="pres">
      <dgm:prSet presAssocID="{FCDDDE77-907E-42F1-80ED-09D6146653B6}" presName="hierChild3" presStyleCnt="0"/>
      <dgm:spPr/>
    </dgm:pt>
  </dgm:ptLst>
  <dgm:cxnLst>
    <dgm:cxn modelId="{BFF70F06-7558-4007-8894-76EFC138D63E}" srcId="{FCDDDE77-907E-42F1-80ED-09D6146653B6}" destId="{D3E0F82A-A053-4D77-B1CE-FE023C68720A}" srcOrd="1" destOrd="0" parTransId="{4DA3591D-F91D-4C51-BE1A-3D97E7BB387B}" sibTransId="{E958E8A0-9839-44D4-85E0-9A828E19BF4F}"/>
    <dgm:cxn modelId="{15930437-6530-4FB0-8C3A-7D38108B8CD7}" type="presOf" srcId="{FCDDDE77-907E-42F1-80ED-09D6146653B6}" destId="{DB5CBFD8-2B01-4F44-AF59-ABB704075E29}" srcOrd="0" destOrd="0" presId="urn:microsoft.com/office/officeart/2009/3/layout/HorizontalOrganizationChart"/>
    <dgm:cxn modelId="{B6C90644-152B-41F8-9854-B4275EEECF82}" srcId="{FCDDDE77-907E-42F1-80ED-09D6146653B6}" destId="{16D7D11E-9B91-414C-A282-FF15690D670A}" srcOrd="3" destOrd="0" parTransId="{43819A90-7A41-41FC-945A-F2A92EECEFD0}" sibTransId="{0E3220DC-B90A-4A07-9158-46F22B442F21}"/>
    <dgm:cxn modelId="{BB3D8A46-9C83-47F4-A6D7-095659233B7D}" type="presOf" srcId="{43819A90-7A41-41FC-945A-F2A92EECEFD0}" destId="{855F7B23-A92E-4832-92F6-21298DACBC73}" srcOrd="0" destOrd="0" presId="urn:microsoft.com/office/officeart/2009/3/layout/HorizontalOrganizationChart"/>
    <dgm:cxn modelId="{5AC39D47-B742-4068-93D3-54A59F187727}" srcId="{FCDDDE77-907E-42F1-80ED-09D6146653B6}" destId="{7D7AC981-B19E-4954-9ADE-55269E2B1479}" srcOrd="2" destOrd="0" parTransId="{422DD94E-AA08-4FBA-B454-58E7981E6809}" sibTransId="{AC571F4B-CF96-4786-89DD-C6FC19E50C7D}"/>
    <dgm:cxn modelId="{C5CE9748-E03C-4538-9737-D01299D7612E}" srcId="{FCDDDE77-907E-42F1-80ED-09D6146653B6}" destId="{410143D7-3FF5-46E1-BDB9-29A2D95DAF16}" srcOrd="4" destOrd="0" parTransId="{568CFEAC-C00F-4B93-8304-D8E2F21EFF94}" sibTransId="{B1034F71-FACA-4231-AC13-72189282EE11}"/>
    <dgm:cxn modelId="{8DF4536B-76FF-4EA6-9A8B-9FB1DFE57EE8}" type="presOf" srcId="{8AD81F46-FDD3-4237-BA48-028934EB1649}" destId="{899F14D6-A675-42E3-B3EE-6314291D09FC}" srcOrd="0" destOrd="0" presId="urn:microsoft.com/office/officeart/2009/3/layout/HorizontalOrganizationChart"/>
    <dgm:cxn modelId="{E02B8153-B727-4757-985F-759DA56B99E9}" type="presOf" srcId="{D3E0F82A-A053-4D77-B1CE-FE023C68720A}" destId="{09399EAD-4B27-4BCF-AC64-C9F2B7E1966B}" srcOrd="0" destOrd="0" presId="urn:microsoft.com/office/officeart/2009/3/layout/HorizontalOrganizationChart"/>
    <dgm:cxn modelId="{B8506276-6D88-4E7D-A0EB-3902A10D57E4}" srcId="{FCDDDE77-907E-42F1-80ED-09D6146653B6}" destId="{56176127-E649-4F54-B9FB-A0F816733A0F}" srcOrd="5" destOrd="0" parTransId="{8AD81F46-FDD3-4237-BA48-028934EB1649}" sibTransId="{4D1F1B71-3AB1-41B4-AF2A-0ABDCAC31420}"/>
    <dgm:cxn modelId="{15789A5A-F29A-4435-8764-F2173760C9D5}" type="presOf" srcId="{410143D7-3FF5-46E1-BDB9-29A2D95DAF16}" destId="{1BAAFEBE-8B8E-483C-A5ED-8DD0F8B9AE78}" srcOrd="0" destOrd="0" presId="urn:microsoft.com/office/officeart/2009/3/layout/HorizontalOrganizationChart"/>
    <dgm:cxn modelId="{F6BC187B-3DC1-48B3-BB13-3B5AB3588640}" srcId="{FCDDDE77-907E-42F1-80ED-09D6146653B6}" destId="{018CA821-D49C-41B0-97A9-D24E07B71FDF}" srcOrd="0" destOrd="0" parTransId="{0225EAB3-3A5C-4FA2-ACA9-4209C0CA0C3D}" sibTransId="{13C0C6E1-E9B3-4E26-9CE3-870944842760}"/>
    <dgm:cxn modelId="{49317C7E-C06D-4208-A61E-5EF595E21898}" type="presOf" srcId="{7D7AC981-B19E-4954-9ADE-55269E2B1479}" destId="{BAE4E9EE-2996-46B4-890E-FEEEB6B3205F}" srcOrd="1" destOrd="0" presId="urn:microsoft.com/office/officeart/2009/3/layout/HorizontalOrganizationChart"/>
    <dgm:cxn modelId="{08621B83-B187-4A71-B43E-D95A9AD70C95}" type="presOf" srcId="{16D7D11E-9B91-414C-A282-FF15690D670A}" destId="{BF5273BC-E84A-4103-B9D6-5656480BB911}" srcOrd="0" destOrd="0" presId="urn:microsoft.com/office/officeart/2009/3/layout/HorizontalOrganizationChart"/>
    <dgm:cxn modelId="{00D6D287-0890-4E77-96EB-8E6D3C6D5E4F}" type="presOf" srcId="{018CA821-D49C-41B0-97A9-D24E07B71FDF}" destId="{00025933-6294-41EF-A2D2-23BF3597B6CF}" srcOrd="0" destOrd="0" presId="urn:microsoft.com/office/officeart/2009/3/layout/HorizontalOrganizationChart"/>
    <dgm:cxn modelId="{E8425989-A579-449A-811B-E7B2B0B5C8DB}" type="presOf" srcId="{7D7AC981-B19E-4954-9ADE-55269E2B1479}" destId="{A9CA3F69-3156-42C4-8165-60AD3112EF35}" srcOrd="0" destOrd="0" presId="urn:microsoft.com/office/officeart/2009/3/layout/HorizontalOrganizationChart"/>
    <dgm:cxn modelId="{2B7BA38A-9A4D-4B03-9616-3E08BA74A361}" type="presOf" srcId="{422DD94E-AA08-4FBA-B454-58E7981E6809}" destId="{5CE0D3BF-4446-4D3D-8A92-7AD723D004AA}" srcOrd="0" destOrd="0" presId="urn:microsoft.com/office/officeart/2009/3/layout/HorizontalOrganizationChart"/>
    <dgm:cxn modelId="{1FC36092-9CD2-4453-BD6C-9D79844030BA}" type="presOf" srcId="{0225EAB3-3A5C-4FA2-ACA9-4209C0CA0C3D}" destId="{1CD19583-9871-4569-95D7-7A3F2A7789E5}" srcOrd="0" destOrd="0" presId="urn:microsoft.com/office/officeart/2009/3/layout/HorizontalOrganizationChart"/>
    <dgm:cxn modelId="{EA3EC393-C7F2-4F63-B9CD-F83ADA5BDD06}" srcId="{EE2FE5C5-1C33-430D-B71C-9DE9BCA6D8C7}" destId="{FCDDDE77-907E-42F1-80ED-09D6146653B6}" srcOrd="0" destOrd="0" parTransId="{9DFA0E21-1965-486A-A7A6-3386196DD3E2}" sibTransId="{5A35A02A-7D0C-4A29-A7B1-2634AA15D6AD}"/>
    <dgm:cxn modelId="{C579BB9D-E0B3-43ED-A5BF-79C1A4297081}" type="presOf" srcId="{410143D7-3FF5-46E1-BDB9-29A2D95DAF16}" destId="{5F10BD7F-F890-4270-89C8-AFD624510BBC}" srcOrd="1" destOrd="0" presId="urn:microsoft.com/office/officeart/2009/3/layout/HorizontalOrganizationChart"/>
    <dgm:cxn modelId="{D9135D9E-2CD8-4DDA-A7CA-C3797653CA90}" type="presOf" srcId="{16D7D11E-9B91-414C-A282-FF15690D670A}" destId="{0DD5FFF1-C072-469F-BA09-17D53535AC39}" srcOrd="1" destOrd="0" presId="urn:microsoft.com/office/officeart/2009/3/layout/HorizontalOrganizationChart"/>
    <dgm:cxn modelId="{273C1DA3-D6FF-4FE4-9A31-EC1E690C7DE4}" type="presOf" srcId="{018CA821-D49C-41B0-97A9-D24E07B71FDF}" destId="{54BCCFE7-06EC-44A5-B50F-A8CCD346325F}" srcOrd="1" destOrd="0" presId="urn:microsoft.com/office/officeart/2009/3/layout/HorizontalOrganizationChart"/>
    <dgm:cxn modelId="{14E091B0-DF06-4311-9E7A-2C7155DCCFD5}" type="presOf" srcId="{FCDDDE77-907E-42F1-80ED-09D6146653B6}" destId="{1F7B2FBA-CFD5-4257-A54B-7BFC26501AE0}" srcOrd="1" destOrd="0" presId="urn:microsoft.com/office/officeart/2009/3/layout/HorizontalOrganizationChart"/>
    <dgm:cxn modelId="{79E0FAC8-F7D3-4002-96B2-2EDCD655430A}" type="presOf" srcId="{EE2FE5C5-1C33-430D-B71C-9DE9BCA6D8C7}" destId="{1DC5141F-0C3C-4FC5-9B25-816913EDCE45}" srcOrd="0" destOrd="0" presId="urn:microsoft.com/office/officeart/2009/3/layout/HorizontalOrganizationChart"/>
    <dgm:cxn modelId="{E547BECE-4ECF-4ADF-8C84-FA31031D5D53}" type="presOf" srcId="{4DA3591D-F91D-4C51-BE1A-3D97E7BB387B}" destId="{D501199B-F514-445C-85BB-8C4BAEAF51F6}" srcOrd="0" destOrd="0" presId="urn:microsoft.com/office/officeart/2009/3/layout/HorizontalOrganizationChart"/>
    <dgm:cxn modelId="{5E54C9E0-7EA1-4DB5-B517-7BD410F8AB3A}" type="presOf" srcId="{56176127-E649-4F54-B9FB-A0F816733A0F}" destId="{92CE51CE-1ADA-4155-91ED-9469FDF62A18}" srcOrd="1" destOrd="0" presId="urn:microsoft.com/office/officeart/2009/3/layout/HorizontalOrganizationChart"/>
    <dgm:cxn modelId="{DC0758E2-EABC-4E88-8234-8F9029EC13BE}" type="presOf" srcId="{568CFEAC-C00F-4B93-8304-D8E2F21EFF94}" destId="{8470E59F-3216-47FB-8917-409F9A685E60}" srcOrd="0" destOrd="0" presId="urn:microsoft.com/office/officeart/2009/3/layout/HorizontalOrganizationChart"/>
    <dgm:cxn modelId="{9F29AFE8-D89D-470D-925D-0071D86E440D}" type="presOf" srcId="{D3E0F82A-A053-4D77-B1CE-FE023C68720A}" destId="{407D3D0A-0F81-4D81-A2DE-FE531E9F45BF}" srcOrd="1" destOrd="0" presId="urn:microsoft.com/office/officeart/2009/3/layout/HorizontalOrganizationChart"/>
    <dgm:cxn modelId="{7189D7F5-B847-42D3-8895-30A9300B0B30}" type="presOf" srcId="{56176127-E649-4F54-B9FB-A0F816733A0F}" destId="{DE5CF28F-466B-40A9-9D0C-A929AD0DF764}" srcOrd="0" destOrd="0" presId="urn:microsoft.com/office/officeart/2009/3/layout/HorizontalOrganizationChart"/>
    <dgm:cxn modelId="{4B37671C-2D96-4188-BE8E-DFD59A353589}" type="presParOf" srcId="{1DC5141F-0C3C-4FC5-9B25-816913EDCE45}" destId="{264B153B-6747-4522-A9E8-8EBB7267606D}" srcOrd="0" destOrd="0" presId="urn:microsoft.com/office/officeart/2009/3/layout/HorizontalOrganizationChart"/>
    <dgm:cxn modelId="{A3D80BCB-EE9C-4509-97E8-2C31911D7D1C}" type="presParOf" srcId="{264B153B-6747-4522-A9E8-8EBB7267606D}" destId="{58A0AB62-03C5-4695-B5FC-99D28C8DC43A}" srcOrd="0" destOrd="0" presId="urn:microsoft.com/office/officeart/2009/3/layout/HorizontalOrganizationChart"/>
    <dgm:cxn modelId="{DF6BE0F1-03D6-442B-A4F8-1CF7DFE6F57B}" type="presParOf" srcId="{58A0AB62-03C5-4695-B5FC-99D28C8DC43A}" destId="{DB5CBFD8-2B01-4F44-AF59-ABB704075E29}" srcOrd="0" destOrd="0" presId="urn:microsoft.com/office/officeart/2009/3/layout/HorizontalOrganizationChart"/>
    <dgm:cxn modelId="{A0E79E9F-725F-4ED7-949A-D73F35537D4D}" type="presParOf" srcId="{58A0AB62-03C5-4695-B5FC-99D28C8DC43A}" destId="{1F7B2FBA-CFD5-4257-A54B-7BFC26501AE0}" srcOrd="1" destOrd="0" presId="urn:microsoft.com/office/officeart/2009/3/layout/HorizontalOrganizationChart"/>
    <dgm:cxn modelId="{EA883B6D-5A81-43ED-9EA6-F812304997E3}" type="presParOf" srcId="{264B153B-6747-4522-A9E8-8EBB7267606D}" destId="{F7122B99-6B88-4F0C-A4CE-AEB53EDEE6FE}" srcOrd="1" destOrd="0" presId="urn:microsoft.com/office/officeart/2009/3/layout/HorizontalOrganizationChart"/>
    <dgm:cxn modelId="{3EF54E9D-E751-4AE5-857F-C0D7E990518F}" type="presParOf" srcId="{F7122B99-6B88-4F0C-A4CE-AEB53EDEE6FE}" destId="{1CD19583-9871-4569-95D7-7A3F2A7789E5}" srcOrd="0" destOrd="0" presId="urn:microsoft.com/office/officeart/2009/3/layout/HorizontalOrganizationChart"/>
    <dgm:cxn modelId="{9FCBE1CA-F3C2-4025-8A80-08FBEE09DE66}" type="presParOf" srcId="{F7122B99-6B88-4F0C-A4CE-AEB53EDEE6FE}" destId="{D255581F-212D-46F8-8FC0-C1F5655E4C73}" srcOrd="1" destOrd="0" presId="urn:microsoft.com/office/officeart/2009/3/layout/HorizontalOrganizationChart"/>
    <dgm:cxn modelId="{324B6427-A701-4DF7-ACBB-A195AC2A047E}" type="presParOf" srcId="{D255581F-212D-46F8-8FC0-C1F5655E4C73}" destId="{E0E1FC94-7012-446B-81D1-3017B72E7AB5}" srcOrd="0" destOrd="0" presId="urn:microsoft.com/office/officeart/2009/3/layout/HorizontalOrganizationChart"/>
    <dgm:cxn modelId="{2AC468B0-CFB5-401B-852B-5C62429B5482}" type="presParOf" srcId="{E0E1FC94-7012-446B-81D1-3017B72E7AB5}" destId="{00025933-6294-41EF-A2D2-23BF3597B6CF}" srcOrd="0" destOrd="0" presId="urn:microsoft.com/office/officeart/2009/3/layout/HorizontalOrganizationChart"/>
    <dgm:cxn modelId="{B1AF3C4F-BB25-4F43-A4C7-B5F1B2F8F8BF}" type="presParOf" srcId="{E0E1FC94-7012-446B-81D1-3017B72E7AB5}" destId="{54BCCFE7-06EC-44A5-B50F-A8CCD346325F}" srcOrd="1" destOrd="0" presId="urn:microsoft.com/office/officeart/2009/3/layout/HorizontalOrganizationChart"/>
    <dgm:cxn modelId="{67D07EF2-1A14-461A-A186-402A5A9B0415}" type="presParOf" srcId="{D255581F-212D-46F8-8FC0-C1F5655E4C73}" destId="{75A43981-2ECE-4F5B-BE5B-13323E51D0DA}" srcOrd="1" destOrd="0" presId="urn:microsoft.com/office/officeart/2009/3/layout/HorizontalOrganizationChart"/>
    <dgm:cxn modelId="{91609E8B-2F44-42CE-A7BD-7E62B791D357}" type="presParOf" srcId="{D255581F-212D-46F8-8FC0-C1F5655E4C73}" destId="{4F51D2B2-9C13-4958-B256-ABF077770638}" srcOrd="2" destOrd="0" presId="urn:microsoft.com/office/officeart/2009/3/layout/HorizontalOrganizationChart"/>
    <dgm:cxn modelId="{5F496428-6D7D-4E42-8769-C7F121A5AC78}" type="presParOf" srcId="{F7122B99-6B88-4F0C-A4CE-AEB53EDEE6FE}" destId="{D501199B-F514-445C-85BB-8C4BAEAF51F6}" srcOrd="2" destOrd="0" presId="urn:microsoft.com/office/officeart/2009/3/layout/HorizontalOrganizationChart"/>
    <dgm:cxn modelId="{B6293D1E-4DF3-4617-9594-C0A80EA628B3}" type="presParOf" srcId="{F7122B99-6B88-4F0C-A4CE-AEB53EDEE6FE}" destId="{BF326DC9-04E7-4D93-A9FF-E598B9D8D0E6}" srcOrd="3" destOrd="0" presId="urn:microsoft.com/office/officeart/2009/3/layout/HorizontalOrganizationChart"/>
    <dgm:cxn modelId="{BECB5881-26DA-422C-983C-4BB9CB997280}" type="presParOf" srcId="{BF326DC9-04E7-4D93-A9FF-E598B9D8D0E6}" destId="{262548F5-12F9-40B0-92C2-E0BBE3BDDCF1}" srcOrd="0" destOrd="0" presId="urn:microsoft.com/office/officeart/2009/3/layout/HorizontalOrganizationChart"/>
    <dgm:cxn modelId="{2E11427D-73D6-45FC-81CC-093FCDB9F248}" type="presParOf" srcId="{262548F5-12F9-40B0-92C2-E0BBE3BDDCF1}" destId="{09399EAD-4B27-4BCF-AC64-C9F2B7E1966B}" srcOrd="0" destOrd="0" presId="urn:microsoft.com/office/officeart/2009/3/layout/HorizontalOrganizationChart"/>
    <dgm:cxn modelId="{0B1A3A0A-EE24-4518-A71D-FE5117FBE306}" type="presParOf" srcId="{262548F5-12F9-40B0-92C2-E0BBE3BDDCF1}" destId="{407D3D0A-0F81-4D81-A2DE-FE531E9F45BF}" srcOrd="1" destOrd="0" presId="urn:microsoft.com/office/officeart/2009/3/layout/HorizontalOrganizationChart"/>
    <dgm:cxn modelId="{4D8303B2-93C3-4C08-98AF-86C580527B74}" type="presParOf" srcId="{BF326DC9-04E7-4D93-A9FF-E598B9D8D0E6}" destId="{CF30B440-1B86-4CD4-BA70-E6EBD2161364}" srcOrd="1" destOrd="0" presId="urn:microsoft.com/office/officeart/2009/3/layout/HorizontalOrganizationChart"/>
    <dgm:cxn modelId="{AE82383E-4702-4D5A-83B2-B749FBCD1C24}" type="presParOf" srcId="{BF326DC9-04E7-4D93-A9FF-E598B9D8D0E6}" destId="{578CAE94-5F1B-4824-A0F6-E57AC03CF44C}" srcOrd="2" destOrd="0" presId="urn:microsoft.com/office/officeart/2009/3/layout/HorizontalOrganizationChart"/>
    <dgm:cxn modelId="{9C87D9B9-69B2-47D8-B5D6-47FC13840ADE}" type="presParOf" srcId="{F7122B99-6B88-4F0C-A4CE-AEB53EDEE6FE}" destId="{5CE0D3BF-4446-4D3D-8A92-7AD723D004AA}" srcOrd="4" destOrd="0" presId="urn:microsoft.com/office/officeart/2009/3/layout/HorizontalOrganizationChart"/>
    <dgm:cxn modelId="{808846F8-B14D-433E-BABA-F8EEF8630BDE}" type="presParOf" srcId="{F7122B99-6B88-4F0C-A4CE-AEB53EDEE6FE}" destId="{2638FB49-28C0-46E0-AC28-42CEAE878945}" srcOrd="5" destOrd="0" presId="urn:microsoft.com/office/officeart/2009/3/layout/HorizontalOrganizationChart"/>
    <dgm:cxn modelId="{C5B6400B-50ED-42D8-B050-966EB644E907}" type="presParOf" srcId="{2638FB49-28C0-46E0-AC28-42CEAE878945}" destId="{33718B22-1A0C-46C7-9C1B-F7EB9223BCF0}" srcOrd="0" destOrd="0" presId="urn:microsoft.com/office/officeart/2009/3/layout/HorizontalOrganizationChart"/>
    <dgm:cxn modelId="{B79455C1-EB44-416E-ADFA-7C711D1EF641}" type="presParOf" srcId="{33718B22-1A0C-46C7-9C1B-F7EB9223BCF0}" destId="{A9CA3F69-3156-42C4-8165-60AD3112EF35}" srcOrd="0" destOrd="0" presId="urn:microsoft.com/office/officeart/2009/3/layout/HorizontalOrganizationChart"/>
    <dgm:cxn modelId="{9D73E95B-3EA4-421E-B0FA-431E2721A394}" type="presParOf" srcId="{33718B22-1A0C-46C7-9C1B-F7EB9223BCF0}" destId="{BAE4E9EE-2996-46B4-890E-FEEEB6B3205F}" srcOrd="1" destOrd="0" presId="urn:microsoft.com/office/officeart/2009/3/layout/HorizontalOrganizationChart"/>
    <dgm:cxn modelId="{FAEC1F25-8766-4923-99B5-E9E30F57B083}" type="presParOf" srcId="{2638FB49-28C0-46E0-AC28-42CEAE878945}" destId="{44669145-5485-4E4B-919E-478D59D28024}" srcOrd="1" destOrd="0" presId="urn:microsoft.com/office/officeart/2009/3/layout/HorizontalOrganizationChart"/>
    <dgm:cxn modelId="{F92BC226-E04C-4BFD-9D12-84FA670DF5E6}" type="presParOf" srcId="{2638FB49-28C0-46E0-AC28-42CEAE878945}" destId="{B89F774F-52AB-49F4-BF71-EA0F6CECA87C}" srcOrd="2" destOrd="0" presId="urn:microsoft.com/office/officeart/2009/3/layout/HorizontalOrganizationChart"/>
    <dgm:cxn modelId="{69265F3E-695B-45A0-8FBA-F2B511C3897D}" type="presParOf" srcId="{F7122B99-6B88-4F0C-A4CE-AEB53EDEE6FE}" destId="{855F7B23-A92E-4832-92F6-21298DACBC73}" srcOrd="6" destOrd="0" presId="urn:microsoft.com/office/officeart/2009/3/layout/HorizontalOrganizationChart"/>
    <dgm:cxn modelId="{5D22BF26-765B-4DB9-8512-274DA566BD77}" type="presParOf" srcId="{F7122B99-6B88-4F0C-A4CE-AEB53EDEE6FE}" destId="{3770B78D-72EF-460C-A27E-74995EEBCDAA}" srcOrd="7" destOrd="0" presId="urn:microsoft.com/office/officeart/2009/3/layout/HorizontalOrganizationChart"/>
    <dgm:cxn modelId="{D9951052-EB0D-47C9-BD94-2B9741E81A61}" type="presParOf" srcId="{3770B78D-72EF-460C-A27E-74995EEBCDAA}" destId="{F56E6D86-7E5C-4B24-82B7-41BEC2D92907}" srcOrd="0" destOrd="0" presId="urn:microsoft.com/office/officeart/2009/3/layout/HorizontalOrganizationChart"/>
    <dgm:cxn modelId="{56CFA7E0-93CD-4F37-B503-1D3528EF6F73}" type="presParOf" srcId="{F56E6D86-7E5C-4B24-82B7-41BEC2D92907}" destId="{BF5273BC-E84A-4103-B9D6-5656480BB911}" srcOrd="0" destOrd="0" presId="urn:microsoft.com/office/officeart/2009/3/layout/HorizontalOrganizationChart"/>
    <dgm:cxn modelId="{460D05D2-2D28-4E47-A1CA-CC1D6A7B5865}" type="presParOf" srcId="{F56E6D86-7E5C-4B24-82B7-41BEC2D92907}" destId="{0DD5FFF1-C072-469F-BA09-17D53535AC39}" srcOrd="1" destOrd="0" presId="urn:microsoft.com/office/officeart/2009/3/layout/HorizontalOrganizationChart"/>
    <dgm:cxn modelId="{52E4CCD0-D3B7-4F69-AC28-85221B6795F4}" type="presParOf" srcId="{3770B78D-72EF-460C-A27E-74995EEBCDAA}" destId="{50986334-88C1-44DA-B56D-A868D0562A8E}" srcOrd="1" destOrd="0" presId="urn:microsoft.com/office/officeart/2009/3/layout/HorizontalOrganizationChart"/>
    <dgm:cxn modelId="{5969F939-1795-4E86-8C2D-16F46E534C45}" type="presParOf" srcId="{3770B78D-72EF-460C-A27E-74995EEBCDAA}" destId="{B4DC78F0-BCF9-4387-A506-FFCA31CE6A12}" srcOrd="2" destOrd="0" presId="urn:microsoft.com/office/officeart/2009/3/layout/HorizontalOrganizationChart"/>
    <dgm:cxn modelId="{904DDB69-69C2-4404-A3FE-6ED59DA8D96B}" type="presParOf" srcId="{F7122B99-6B88-4F0C-A4CE-AEB53EDEE6FE}" destId="{8470E59F-3216-47FB-8917-409F9A685E60}" srcOrd="8" destOrd="0" presId="urn:microsoft.com/office/officeart/2009/3/layout/HorizontalOrganizationChart"/>
    <dgm:cxn modelId="{871AF002-AEA4-4327-9ECD-4D4E825F49BF}" type="presParOf" srcId="{F7122B99-6B88-4F0C-A4CE-AEB53EDEE6FE}" destId="{D61F422C-88A8-49F5-8E44-A2EC4CD93744}" srcOrd="9" destOrd="0" presId="urn:microsoft.com/office/officeart/2009/3/layout/HorizontalOrganizationChart"/>
    <dgm:cxn modelId="{B9B22479-A14D-4BF3-871F-F25CBF167AEF}" type="presParOf" srcId="{D61F422C-88A8-49F5-8E44-A2EC4CD93744}" destId="{CEC09BA0-D42B-475A-A8B1-5FA93C59BA2A}" srcOrd="0" destOrd="0" presId="urn:microsoft.com/office/officeart/2009/3/layout/HorizontalOrganizationChart"/>
    <dgm:cxn modelId="{D96B491C-8F68-4D1E-A9F1-C27603614793}" type="presParOf" srcId="{CEC09BA0-D42B-475A-A8B1-5FA93C59BA2A}" destId="{1BAAFEBE-8B8E-483C-A5ED-8DD0F8B9AE78}" srcOrd="0" destOrd="0" presId="urn:microsoft.com/office/officeart/2009/3/layout/HorizontalOrganizationChart"/>
    <dgm:cxn modelId="{04FC6274-87AB-4477-B76E-ED4C4928B15B}" type="presParOf" srcId="{CEC09BA0-D42B-475A-A8B1-5FA93C59BA2A}" destId="{5F10BD7F-F890-4270-89C8-AFD624510BBC}" srcOrd="1" destOrd="0" presId="urn:microsoft.com/office/officeart/2009/3/layout/HorizontalOrganizationChart"/>
    <dgm:cxn modelId="{2E358373-F59C-4EAD-B44D-3D5D41A6E412}" type="presParOf" srcId="{D61F422C-88A8-49F5-8E44-A2EC4CD93744}" destId="{C6B9BCD6-5298-4E89-B680-3FDB0C457477}" srcOrd="1" destOrd="0" presId="urn:microsoft.com/office/officeart/2009/3/layout/HorizontalOrganizationChart"/>
    <dgm:cxn modelId="{A6865645-B209-4457-B744-DCD1E68D33B0}" type="presParOf" srcId="{D61F422C-88A8-49F5-8E44-A2EC4CD93744}" destId="{DCC214B3-820F-429D-A22A-A512A19FEC43}" srcOrd="2" destOrd="0" presId="urn:microsoft.com/office/officeart/2009/3/layout/HorizontalOrganizationChart"/>
    <dgm:cxn modelId="{A5C86D4B-1795-43D0-9556-FF7A63D2AD80}" type="presParOf" srcId="{F7122B99-6B88-4F0C-A4CE-AEB53EDEE6FE}" destId="{899F14D6-A675-42E3-B3EE-6314291D09FC}" srcOrd="10" destOrd="0" presId="urn:microsoft.com/office/officeart/2009/3/layout/HorizontalOrganizationChart"/>
    <dgm:cxn modelId="{91BA8056-6E2E-44DF-BC81-396E8ACD3CE0}" type="presParOf" srcId="{F7122B99-6B88-4F0C-A4CE-AEB53EDEE6FE}" destId="{4C855684-F3CD-4064-BAC4-3B822080A8B9}" srcOrd="11" destOrd="0" presId="urn:microsoft.com/office/officeart/2009/3/layout/HorizontalOrganizationChart"/>
    <dgm:cxn modelId="{437E0E81-2DE1-4235-A686-F872E8716BB1}" type="presParOf" srcId="{4C855684-F3CD-4064-BAC4-3B822080A8B9}" destId="{151B7C6E-35FB-490E-AC87-4B255886E89E}" srcOrd="0" destOrd="0" presId="urn:microsoft.com/office/officeart/2009/3/layout/HorizontalOrganizationChart"/>
    <dgm:cxn modelId="{B3C9BC03-E7D1-4FCB-9EB4-F6F38D737538}" type="presParOf" srcId="{151B7C6E-35FB-490E-AC87-4B255886E89E}" destId="{DE5CF28F-466B-40A9-9D0C-A929AD0DF764}" srcOrd="0" destOrd="0" presId="urn:microsoft.com/office/officeart/2009/3/layout/HorizontalOrganizationChart"/>
    <dgm:cxn modelId="{4D1302C7-F6E7-4972-8801-66E3D2AA3DC3}" type="presParOf" srcId="{151B7C6E-35FB-490E-AC87-4B255886E89E}" destId="{92CE51CE-1ADA-4155-91ED-9469FDF62A18}" srcOrd="1" destOrd="0" presId="urn:microsoft.com/office/officeart/2009/3/layout/HorizontalOrganizationChart"/>
    <dgm:cxn modelId="{BB640C66-B303-4B85-9FD2-2A712CC1FF87}" type="presParOf" srcId="{4C855684-F3CD-4064-BAC4-3B822080A8B9}" destId="{BE06766F-802C-41DB-A7E0-8506511FBB7C}" srcOrd="1" destOrd="0" presId="urn:microsoft.com/office/officeart/2009/3/layout/HorizontalOrganizationChart"/>
    <dgm:cxn modelId="{8B328AC7-C3E6-494F-B183-D562D711FAEB}" type="presParOf" srcId="{4C855684-F3CD-4064-BAC4-3B822080A8B9}" destId="{AE93AC8D-F761-41C3-B748-76BD5A4085FB}" srcOrd="2" destOrd="0" presId="urn:microsoft.com/office/officeart/2009/3/layout/HorizontalOrganizationChart"/>
    <dgm:cxn modelId="{190A4A2A-E814-481F-A94F-B5F5342AD39C}" type="presParOf" srcId="{264B153B-6747-4522-A9E8-8EBB7267606D}" destId="{4A91777F-EADC-4471-A4BE-2CEB9509631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9F14D6-A675-42E3-B3EE-6314291D09FC}">
      <dsp:nvSpPr>
        <dsp:cNvPr id="0" name=""/>
        <dsp:cNvSpPr/>
      </dsp:nvSpPr>
      <dsp:spPr>
        <a:xfrm>
          <a:off x="3610338" y="2867890"/>
          <a:ext cx="466864" cy="2509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3432" y="0"/>
              </a:lnTo>
              <a:lnTo>
                <a:pt x="233432" y="2509395"/>
              </a:lnTo>
              <a:lnTo>
                <a:pt x="466864" y="250939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70E59F-3216-47FB-8917-409F9A685E60}">
      <dsp:nvSpPr>
        <dsp:cNvPr id="0" name=""/>
        <dsp:cNvSpPr/>
      </dsp:nvSpPr>
      <dsp:spPr>
        <a:xfrm>
          <a:off x="3610338" y="2867890"/>
          <a:ext cx="466864" cy="15056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3432" y="0"/>
              </a:lnTo>
              <a:lnTo>
                <a:pt x="233432" y="1505637"/>
              </a:lnTo>
              <a:lnTo>
                <a:pt x="466864" y="150563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5F7B23-A92E-4832-92F6-21298DACBC73}">
      <dsp:nvSpPr>
        <dsp:cNvPr id="0" name=""/>
        <dsp:cNvSpPr/>
      </dsp:nvSpPr>
      <dsp:spPr>
        <a:xfrm>
          <a:off x="3610338" y="2867890"/>
          <a:ext cx="466864" cy="5018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3432" y="0"/>
              </a:lnTo>
              <a:lnTo>
                <a:pt x="233432" y="501879"/>
              </a:lnTo>
              <a:lnTo>
                <a:pt x="466864" y="50187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E0D3BF-4446-4D3D-8A92-7AD723D004AA}">
      <dsp:nvSpPr>
        <dsp:cNvPr id="0" name=""/>
        <dsp:cNvSpPr/>
      </dsp:nvSpPr>
      <dsp:spPr>
        <a:xfrm>
          <a:off x="3610338" y="2366010"/>
          <a:ext cx="466864" cy="501879"/>
        </a:xfrm>
        <a:custGeom>
          <a:avLst/>
          <a:gdLst/>
          <a:ahLst/>
          <a:cxnLst/>
          <a:rect l="0" t="0" r="0" b="0"/>
          <a:pathLst>
            <a:path>
              <a:moveTo>
                <a:pt x="0" y="501879"/>
              </a:moveTo>
              <a:lnTo>
                <a:pt x="233432" y="501879"/>
              </a:lnTo>
              <a:lnTo>
                <a:pt x="233432" y="0"/>
              </a:lnTo>
              <a:lnTo>
                <a:pt x="466864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01199B-F514-445C-85BB-8C4BAEAF51F6}">
      <dsp:nvSpPr>
        <dsp:cNvPr id="0" name=""/>
        <dsp:cNvSpPr/>
      </dsp:nvSpPr>
      <dsp:spPr>
        <a:xfrm>
          <a:off x="3610338" y="1362252"/>
          <a:ext cx="466864" cy="1505637"/>
        </a:xfrm>
        <a:custGeom>
          <a:avLst/>
          <a:gdLst/>
          <a:ahLst/>
          <a:cxnLst/>
          <a:rect l="0" t="0" r="0" b="0"/>
          <a:pathLst>
            <a:path>
              <a:moveTo>
                <a:pt x="0" y="1505637"/>
              </a:moveTo>
              <a:lnTo>
                <a:pt x="233432" y="1505637"/>
              </a:lnTo>
              <a:lnTo>
                <a:pt x="233432" y="0"/>
              </a:lnTo>
              <a:lnTo>
                <a:pt x="466864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D19583-9871-4569-95D7-7A3F2A7789E5}">
      <dsp:nvSpPr>
        <dsp:cNvPr id="0" name=""/>
        <dsp:cNvSpPr/>
      </dsp:nvSpPr>
      <dsp:spPr>
        <a:xfrm>
          <a:off x="3610338" y="358494"/>
          <a:ext cx="466864" cy="2509395"/>
        </a:xfrm>
        <a:custGeom>
          <a:avLst/>
          <a:gdLst/>
          <a:ahLst/>
          <a:cxnLst/>
          <a:rect l="0" t="0" r="0" b="0"/>
          <a:pathLst>
            <a:path>
              <a:moveTo>
                <a:pt x="0" y="2509395"/>
              </a:moveTo>
              <a:lnTo>
                <a:pt x="233432" y="2509395"/>
              </a:lnTo>
              <a:lnTo>
                <a:pt x="233432" y="0"/>
              </a:lnTo>
              <a:lnTo>
                <a:pt x="466864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5CBFD8-2B01-4F44-AF59-ABB704075E29}">
      <dsp:nvSpPr>
        <dsp:cNvPr id="0" name=""/>
        <dsp:cNvSpPr/>
      </dsp:nvSpPr>
      <dsp:spPr>
        <a:xfrm>
          <a:off x="1276017" y="2511906"/>
          <a:ext cx="2334321" cy="7119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OpenAI’s text embeddings measure the relatedness of text strings. Embeddings are commonly used for:</a:t>
          </a:r>
        </a:p>
      </dsp:txBody>
      <dsp:txXfrm>
        <a:off x="1276017" y="2511906"/>
        <a:ext cx="2334321" cy="711967"/>
      </dsp:txXfrm>
    </dsp:sp>
    <dsp:sp modelId="{00025933-6294-41EF-A2D2-23BF3597B6CF}">
      <dsp:nvSpPr>
        <dsp:cNvPr id="0" name=""/>
        <dsp:cNvSpPr/>
      </dsp:nvSpPr>
      <dsp:spPr>
        <a:xfrm>
          <a:off x="4077202" y="2510"/>
          <a:ext cx="2334321" cy="7119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Search (where results are ranked by relevance to a query string)</a:t>
          </a:r>
        </a:p>
      </dsp:txBody>
      <dsp:txXfrm>
        <a:off x="4077202" y="2510"/>
        <a:ext cx="2334321" cy="711967"/>
      </dsp:txXfrm>
    </dsp:sp>
    <dsp:sp modelId="{09399EAD-4B27-4BCF-AC64-C9F2B7E1966B}">
      <dsp:nvSpPr>
        <dsp:cNvPr id="0" name=""/>
        <dsp:cNvSpPr/>
      </dsp:nvSpPr>
      <dsp:spPr>
        <a:xfrm>
          <a:off x="4077202" y="1006268"/>
          <a:ext cx="2334321" cy="7119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Clustering (where text strings are grouped by similarity)</a:t>
          </a:r>
        </a:p>
      </dsp:txBody>
      <dsp:txXfrm>
        <a:off x="4077202" y="1006268"/>
        <a:ext cx="2334321" cy="711967"/>
      </dsp:txXfrm>
    </dsp:sp>
    <dsp:sp modelId="{A9CA3F69-3156-42C4-8165-60AD3112EF35}">
      <dsp:nvSpPr>
        <dsp:cNvPr id="0" name=""/>
        <dsp:cNvSpPr/>
      </dsp:nvSpPr>
      <dsp:spPr>
        <a:xfrm>
          <a:off x="4077202" y="2010027"/>
          <a:ext cx="2334321" cy="7119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Recommendations (where items with related text strings are recommended)</a:t>
          </a:r>
        </a:p>
      </dsp:txBody>
      <dsp:txXfrm>
        <a:off x="4077202" y="2010027"/>
        <a:ext cx="2334321" cy="711967"/>
      </dsp:txXfrm>
    </dsp:sp>
    <dsp:sp modelId="{BF5273BC-E84A-4103-B9D6-5656480BB911}">
      <dsp:nvSpPr>
        <dsp:cNvPr id="0" name=""/>
        <dsp:cNvSpPr/>
      </dsp:nvSpPr>
      <dsp:spPr>
        <a:xfrm>
          <a:off x="4077202" y="3013785"/>
          <a:ext cx="2334321" cy="7119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Anomaly detection (where outliers with little relatedness are identified)</a:t>
          </a:r>
        </a:p>
      </dsp:txBody>
      <dsp:txXfrm>
        <a:off x="4077202" y="3013785"/>
        <a:ext cx="2334321" cy="711967"/>
      </dsp:txXfrm>
    </dsp:sp>
    <dsp:sp modelId="{1BAAFEBE-8B8E-483C-A5ED-8DD0F8B9AE78}">
      <dsp:nvSpPr>
        <dsp:cNvPr id="0" name=""/>
        <dsp:cNvSpPr/>
      </dsp:nvSpPr>
      <dsp:spPr>
        <a:xfrm>
          <a:off x="4077202" y="4017543"/>
          <a:ext cx="2334321" cy="7119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Diversity measurement (where similarity distributions are analyzed)</a:t>
          </a:r>
        </a:p>
      </dsp:txBody>
      <dsp:txXfrm>
        <a:off x="4077202" y="4017543"/>
        <a:ext cx="2334321" cy="711967"/>
      </dsp:txXfrm>
    </dsp:sp>
    <dsp:sp modelId="{DE5CF28F-466B-40A9-9D0C-A929AD0DF764}">
      <dsp:nvSpPr>
        <dsp:cNvPr id="0" name=""/>
        <dsp:cNvSpPr/>
      </dsp:nvSpPr>
      <dsp:spPr>
        <a:xfrm>
          <a:off x="4077202" y="5021301"/>
          <a:ext cx="2334321" cy="7119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Classification (where text strings are classified by their most similar label)</a:t>
          </a:r>
        </a:p>
      </dsp:txBody>
      <dsp:txXfrm>
        <a:off x="4077202" y="5021301"/>
        <a:ext cx="2334321" cy="7119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Wednesday, September 20,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280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Wednesday, September 20,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54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Wednesday, September 20,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50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Wednesday, September 20,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257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Wednesday, September 20,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192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Wednesday, September 20,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469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Wednesday, September 20,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037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Wednesday, September 20,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20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Wednesday, September 20,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60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Wednesday, September 20,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43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Wednesday, September 20,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812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Wednesday, September 20, 2023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03121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75" r:id="rId4"/>
    <p:sldLayoutId id="2147483676" r:id="rId5"/>
    <p:sldLayoutId id="2147483681" r:id="rId6"/>
    <p:sldLayoutId id="2147483677" r:id="rId7"/>
    <p:sldLayoutId id="2147483678" r:id="rId8"/>
    <p:sldLayoutId id="2147483679" r:id="rId9"/>
    <p:sldLayoutId id="2147483680" r:id="rId10"/>
    <p:sldLayoutId id="214748368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none" spc="700" baseline="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6F292AA-C8DB-4CAA-97C9-456CF85406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289E5B-8FA5-53EE-56F3-48CCE757D1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66" r="8536"/>
          <a:stretch/>
        </p:blipFill>
        <p:spPr>
          <a:xfrm>
            <a:off x="-1" y="10"/>
            <a:ext cx="458790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A065953-3D69-4CD4-80C3-DF10DEB4C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902" y="-429"/>
            <a:ext cx="7604097" cy="6857571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  <a:alpha val="73000"/>
                </a:schemeClr>
              </a:gs>
              <a:gs pos="100000">
                <a:schemeClr val="accent2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B36DB5-F10D-4EDB-87E2-ECB9301FF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901" y="0"/>
            <a:ext cx="7604097" cy="6858000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98000">
                <a:schemeClr val="accent2">
                  <a:alpha val="66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6F195D-95DC-419E-BBC1-E2B601A60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599847" y="4355164"/>
            <a:ext cx="7592151" cy="2502836"/>
          </a:xfrm>
          <a:prstGeom prst="rect">
            <a:avLst/>
          </a:prstGeom>
          <a:gradFill>
            <a:gsLst>
              <a:gs pos="22000">
                <a:schemeClr val="accent6">
                  <a:alpha val="39000"/>
                </a:schemeClr>
              </a:gs>
              <a:gs pos="82000">
                <a:schemeClr val="accent5">
                  <a:alpha val="19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256CF5B-1DAD-4912-86B9-FCA733692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704304">
            <a:off x="6080918" y="830588"/>
            <a:ext cx="4998441" cy="4998441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18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680C9-AD5A-6A0E-1658-9D58BB6C52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5425" y="768485"/>
            <a:ext cx="6133656" cy="3169674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bg1"/>
                </a:solidFill>
              </a:rPr>
              <a:t>openAI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AE9DA3-4177-A4D0-C520-D3F452D61D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2918" y="4793128"/>
            <a:ext cx="5462494" cy="1141157"/>
          </a:xfrm>
        </p:spPr>
        <p:txBody>
          <a:bodyPr>
            <a:normAutofit/>
          </a:bodyPr>
          <a:lstStyle/>
          <a:p>
            <a:pPr algn="r"/>
            <a:endParaRPr lang="en-IN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712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tx2">
                  <a:lumMod val="50000"/>
                  <a:lumOff val="50000"/>
                  <a:alpha val="48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456773"/>
            <a:ext cx="12191999" cy="6400800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92000">
                <a:schemeClr val="accent2">
                  <a:alpha val="7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13000">
                <a:schemeClr val="accent2">
                  <a:alpha val="61000"/>
                </a:schemeClr>
              </a:gs>
              <a:gs pos="99000">
                <a:schemeClr val="accent4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F5CF4C-77CA-83A2-A0C7-74D5E3F7E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448" y="1048288"/>
            <a:ext cx="10614211" cy="1152712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openAI</a:t>
            </a:r>
            <a:r>
              <a:rPr lang="en-US" dirty="0">
                <a:solidFill>
                  <a:schemeClr val="bg1"/>
                </a:solidFill>
              </a:rPr>
              <a:t> Audio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32B3ACB3-D689-442E-8A40-8680B0FEB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063256" y="400727"/>
            <a:ext cx="4065484" cy="8849062"/>
          </a:xfrm>
          <a:custGeom>
            <a:avLst/>
            <a:gdLst>
              <a:gd name="connsiteX0" fmla="*/ 0 w 4065484"/>
              <a:gd name="connsiteY0" fmla="*/ 4424531 h 8849062"/>
              <a:gd name="connsiteX1" fmla="*/ 3899197 w 4065484"/>
              <a:gd name="connsiteY1" fmla="*/ 8840480 h 8849062"/>
              <a:gd name="connsiteX2" fmla="*/ 4065484 w 4065484"/>
              <a:gd name="connsiteY2" fmla="*/ 8849062 h 8849062"/>
              <a:gd name="connsiteX3" fmla="*/ 4065483 w 4065484"/>
              <a:gd name="connsiteY3" fmla="*/ 0 h 8849062"/>
              <a:gd name="connsiteX4" fmla="*/ 3899197 w 4065484"/>
              <a:gd name="connsiteY4" fmla="*/ 8581 h 8849062"/>
              <a:gd name="connsiteX5" fmla="*/ 0 w 4065484"/>
              <a:gd name="connsiteY5" fmla="*/ 4424531 h 884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5484" h="8849062">
                <a:moveTo>
                  <a:pt x="0" y="4424531"/>
                </a:moveTo>
                <a:cubicBezTo>
                  <a:pt x="0" y="6722831"/>
                  <a:pt x="1709076" y="8613167"/>
                  <a:pt x="3899197" y="8840480"/>
                </a:cubicBezTo>
                <a:lnTo>
                  <a:pt x="4065484" y="8849062"/>
                </a:lnTo>
                <a:lnTo>
                  <a:pt x="4065483" y="0"/>
                </a:lnTo>
                <a:lnTo>
                  <a:pt x="3899197" y="8581"/>
                </a:lnTo>
                <a:cubicBezTo>
                  <a:pt x="1709075" y="235897"/>
                  <a:pt x="0" y="2126232"/>
                  <a:pt x="0" y="4424531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bg1">
                  <a:alpha val="16000"/>
                </a:schemeClr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2" name="Picture 31" descr="Microphone and piano">
            <a:extLst>
              <a:ext uri="{FF2B5EF4-FFF2-40B4-BE49-F238E27FC236}">
                <a16:creationId xmlns:a16="http://schemas.microsoft.com/office/drawing/2014/main" id="{212A6D8B-403D-D62C-5746-1E454BDEC9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356" r="1" b="7262"/>
          <a:stretch/>
        </p:blipFill>
        <p:spPr>
          <a:xfrm>
            <a:off x="2343302" y="3351745"/>
            <a:ext cx="7519558" cy="3506255"/>
          </a:xfrm>
          <a:custGeom>
            <a:avLst/>
            <a:gdLst/>
            <a:ahLst/>
            <a:cxnLst/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86834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666A18-2E09-A490-CFD3-2560EEB5C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236" y="286601"/>
            <a:ext cx="5929422" cy="1852976"/>
          </a:xfrm>
        </p:spPr>
        <p:txBody>
          <a:bodyPr>
            <a:normAutofit/>
          </a:bodyPr>
          <a:lstStyle/>
          <a:p>
            <a:r>
              <a:rPr lang="en-US" sz="4000"/>
              <a:t>Audio with openAI</a:t>
            </a:r>
            <a:endParaRPr lang="en-IN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91B37-467D-8D33-7A9A-0EFD494A2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237" y="2621381"/>
            <a:ext cx="5929422" cy="3322219"/>
          </a:xfrm>
        </p:spPr>
        <p:txBody>
          <a:bodyPr>
            <a:normAutofit/>
          </a:bodyPr>
          <a:lstStyle/>
          <a:p>
            <a:r>
              <a:rPr lang="en-US" sz="1800" dirty="0"/>
              <a:t>The speech to text API provides two endpoints, transcriptions and translations, based on our state-of-the-art open source large-v2 Whisper model. They can be used to:</a:t>
            </a:r>
          </a:p>
          <a:p>
            <a:pPr lvl="1"/>
            <a:r>
              <a:rPr lang="en-US" sz="1800" dirty="0"/>
              <a:t>Transcribe audio into whatever language the audio is in.</a:t>
            </a:r>
          </a:p>
          <a:p>
            <a:pPr lvl="1"/>
            <a:r>
              <a:rPr lang="en-US" sz="1800" dirty="0"/>
              <a:t>Translate and transcribe the audio into </a:t>
            </a:r>
            <a:r>
              <a:rPr lang="en-US" sz="1800" dirty="0" err="1"/>
              <a:t>english</a:t>
            </a:r>
            <a:r>
              <a:rPr lang="en-US" sz="1800" dirty="0"/>
              <a:t>.</a:t>
            </a:r>
          </a:p>
          <a:p>
            <a:pPr lvl="1"/>
            <a:r>
              <a:rPr lang="en-US" sz="1800" dirty="0"/>
              <a:t>File uploads are currently limited to 25 MB and the following input file types are supported: mp3, mp4, mpeg, </a:t>
            </a:r>
            <a:r>
              <a:rPr lang="en-US" sz="1800" dirty="0" err="1"/>
              <a:t>mpga</a:t>
            </a:r>
            <a:r>
              <a:rPr lang="en-US" sz="1800" dirty="0"/>
              <a:t>, m4a, wav, and </a:t>
            </a:r>
            <a:r>
              <a:rPr lang="en-US" sz="1800" dirty="0" err="1"/>
              <a:t>webm</a:t>
            </a:r>
            <a:r>
              <a:rPr lang="en-US" sz="1800" dirty="0"/>
              <a:t>.</a:t>
            </a:r>
            <a:endParaRPr lang="en-IN" sz="18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60000"/>
                  <a:lumOff val="40000"/>
                  <a:alpha val="59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chemeClr val="accent6">
                  <a:lumMod val="75000"/>
                  <a:alpha val="61000"/>
                </a:schemeClr>
              </a:gs>
              <a:gs pos="99000">
                <a:schemeClr val="accent6">
                  <a:alpha val="87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-up of microphone head">
            <a:extLst>
              <a:ext uri="{FF2B5EF4-FFF2-40B4-BE49-F238E27FC236}">
                <a16:creationId xmlns:a16="http://schemas.microsoft.com/office/drawing/2014/main" id="{8E7754FA-2692-6A9B-BA6E-31CE787E14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05" r="28000" b="1"/>
          <a:stretch/>
        </p:blipFill>
        <p:spPr>
          <a:xfrm>
            <a:off x="8115300" y="-12515"/>
            <a:ext cx="4076700" cy="641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863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0921F-B4B5-48F9-CC44-BE6528331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7200"/>
            <a:ext cx="5868785" cy="155672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pc="0" dirty="0"/>
              <a:t>Transcribe audio </a:t>
            </a:r>
            <a:endParaRPr lang="en-IN" spc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67531-917D-C568-5230-8AF67ADE1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344189"/>
            <a:ext cx="4836017" cy="3327336"/>
          </a:xfrm>
        </p:spPr>
        <p:txBody>
          <a:bodyPr anchor="t">
            <a:normAutofit/>
          </a:bodyPr>
          <a:lstStyle/>
          <a:p>
            <a:r>
              <a:rPr lang="en-US" sz="1600" dirty="0"/>
              <a:t>The transcriptions API takes as input the audio file you want to transcribe and the desired output file format for the transcription of the audio. </a:t>
            </a:r>
          </a:p>
          <a:p>
            <a:r>
              <a:rPr lang="en-US" sz="1600" dirty="0"/>
              <a:t>It currently supports multiple input and output file formats.</a:t>
            </a:r>
            <a:endParaRPr lang="en-IN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412315-E547-6CB7-1C78-003D7A92E565}"/>
              </a:ext>
            </a:extLst>
          </p:cNvPr>
          <p:cNvSpPr txBox="1"/>
          <p:nvPr/>
        </p:nvSpPr>
        <p:spPr>
          <a:xfrm>
            <a:off x="6254029" y="2471124"/>
            <a:ext cx="5690321" cy="20313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 b="0">
                <a:solidFill>
                  <a:srgbClr val="CCCCCC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Note: you need to be using OpenAI Python v0.27.0 for the code below to work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openai</a:t>
            </a:r>
            <a:endParaRPr lang="en-US" b="0" dirty="0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openai</a:t>
            </a:r>
            <a:r>
              <a:rPr lang="en-IN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api_key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“</a:t>
            </a:r>
            <a:r>
              <a:rPr lang="en-IN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xxxxxxxxxxxx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”</a:t>
            </a:r>
          </a:p>
          <a:p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audio_file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"/path/to/file/audio.mp3"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rb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transcript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openai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Audio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transcribe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"whisper-1"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audio_file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294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0921F-B4B5-48F9-CC44-BE6528331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7200"/>
            <a:ext cx="5868785" cy="155672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pc="0" dirty="0"/>
              <a:t>Translate and transcribe the audio into </a:t>
            </a:r>
            <a:r>
              <a:rPr lang="en-US" spc="0" dirty="0" err="1"/>
              <a:t>english</a:t>
            </a:r>
            <a:endParaRPr lang="en-US" spc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67531-917D-C568-5230-8AF67ADE1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344189"/>
            <a:ext cx="4836017" cy="3630584"/>
          </a:xfrm>
        </p:spPr>
        <p:txBody>
          <a:bodyPr anchor="t">
            <a:normAutofit/>
          </a:bodyPr>
          <a:lstStyle/>
          <a:p>
            <a:r>
              <a:rPr lang="en-US" sz="1600" dirty="0"/>
              <a:t>The translations API takes as input the audio file in any of the supported languages and transcribes, if necessary, the audio into English. </a:t>
            </a:r>
          </a:p>
          <a:p>
            <a:r>
              <a:rPr lang="en-US" sz="1600" dirty="0"/>
              <a:t>This differs from Transcriptions endpoint since the output is not in the original input language and is instead translated to English text.</a:t>
            </a:r>
            <a:endParaRPr lang="en-IN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412315-E547-6CB7-1C78-003D7A92E565}"/>
              </a:ext>
            </a:extLst>
          </p:cNvPr>
          <p:cNvSpPr txBox="1"/>
          <p:nvPr/>
        </p:nvSpPr>
        <p:spPr>
          <a:xfrm>
            <a:off x="6254029" y="2471124"/>
            <a:ext cx="5690321" cy="20313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 b="0">
                <a:solidFill>
                  <a:srgbClr val="CCCCCC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IN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Note: you need to be using OpenAI Python v0.27.0 for the code below to work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openai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openai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api_key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“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xxxxxxxxxxxx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”</a:t>
            </a:r>
          </a:p>
          <a:p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audio_file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"/path/to/file/german.mp3"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rb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transcript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openai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Audio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"whisper-1"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audio_file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999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tx2">
                  <a:lumMod val="50000"/>
                  <a:lumOff val="50000"/>
                  <a:alpha val="48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456773"/>
            <a:ext cx="12191999" cy="6400800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92000">
                <a:schemeClr val="accent2">
                  <a:alpha val="7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13000">
                <a:schemeClr val="accent2">
                  <a:alpha val="61000"/>
                </a:schemeClr>
              </a:gs>
              <a:gs pos="99000">
                <a:schemeClr val="accent4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30CE99-DFCF-2E0A-0183-CD638F284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918" y="1028700"/>
            <a:ext cx="10614211" cy="115271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Content Moderation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32B3ACB3-D689-442E-8A40-8680B0FEB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063256" y="400727"/>
            <a:ext cx="4065484" cy="8849062"/>
          </a:xfrm>
          <a:custGeom>
            <a:avLst/>
            <a:gdLst>
              <a:gd name="connsiteX0" fmla="*/ 0 w 4065484"/>
              <a:gd name="connsiteY0" fmla="*/ 4424531 h 8849062"/>
              <a:gd name="connsiteX1" fmla="*/ 3899197 w 4065484"/>
              <a:gd name="connsiteY1" fmla="*/ 8840480 h 8849062"/>
              <a:gd name="connsiteX2" fmla="*/ 4065484 w 4065484"/>
              <a:gd name="connsiteY2" fmla="*/ 8849062 h 8849062"/>
              <a:gd name="connsiteX3" fmla="*/ 4065483 w 4065484"/>
              <a:gd name="connsiteY3" fmla="*/ 0 h 8849062"/>
              <a:gd name="connsiteX4" fmla="*/ 3899197 w 4065484"/>
              <a:gd name="connsiteY4" fmla="*/ 8581 h 8849062"/>
              <a:gd name="connsiteX5" fmla="*/ 0 w 4065484"/>
              <a:gd name="connsiteY5" fmla="*/ 4424531 h 884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5484" h="8849062">
                <a:moveTo>
                  <a:pt x="0" y="4424531"/>
                </a:moveTo>
                <a:cubicBezTo>
                  <a:pt x="0" y="6722831"/>
                  <a:pt x="1709076" y="8613167"/>
                  <a:pt x="3899197" y="8840480"/>
                </a:cubicBezTo>
                <a:lnTo>
                  <a:pt x="4065484" y="8849062"/>
                </a:lnTo>
                <a:lnTo>
                  <a:pt x="4065483" y="0"/>
                </a:lnTo>
                <a:lnTo>
                  <a:pt x="3899197" y="8581"/>
                </a:lnTo>
                <a:cubicBezTo>
                  <a:pt x="1709075" y="235897"/>
                  <a:pt x="0" y="2126232"/>
                  <a:pt x="0" y="4424531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bg1">
                  <a:alpha val="16000"/>
                </a:schemeClr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" name="Picture 19" descr="A close-up of a wave of dots&#10;&#10;Description automatically generated">
            <a:extLst>
              <a:ext uri="{FF2B5EF4-FFF2-40B4-BE49-F238E27FC236}">
                <a16:creationId xmlns:a16="http://schemas.microsoft.com/office/drawing/2014/main" id="{2881C515-7B8C-97BC-24CB-142D72A535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05" r="1" b="1"/>
          <a:stretch/>
        </p:blipFill>
        <p:spPr>
          <a:xfrm>
            <a:off x="2343302" y="3351745"/>
            <a:ext cx="7519558" cy="3506255"/>
          </a:xfrm>
          <a:custGeom>
            <a:avLst/>
            <a:gdLst/>
            <a:ahLst/>
            <a:cxnLst/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168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77B2F4-F647-ED26-9774-8AD98F19E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236" y="286601"/>
            <a:ext cx="5929422" cy="1852976"/>
          </a:xfrm>
        </p:spPr>
        <p:txBody>
          <a:bodyPr>
            <a:normAutofit/>
          </a:bodyPr>
          <a:lstStyle/>
          <a:p>
            <a:r>
              <a:rPr lang="en-US" sz="4000"/>
              <a:t>Moderation API</a:t>
            </a:r>
            <a:endParaRPr lang="en-IN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2F3A9-DB64-6ABB-C2BA-CDF23838B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237" y="2621381"/>
            <a:ext cx="5929422" cy="332221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/>
              <a:t>The moderations endpoint is a tool you can use to check whether content complies with OpenAI's usage policies. </a:t>
            </a:r>
          </a:p>
          <a:p>
            <a:pPr>
              <a:lnSpc>
                <a:spcPct val="110000"/>
              </a:lnSpc>
            </a:pPr>
            <a:r>
              <a:rPr lang="en-US" sz="1700"/>
              <a:t>Developers can thus identify content that our usage policies prohibits and take action, for instance by filtering it.</a:t>
            </a:r>
          </a:p>
          <a:p>
            <a:pPr>
              <a:lnSpc>
                <a:spcPct val="110000"/>
              </a:lnSpc>
            </a:pPr>
            <a:r>
              <a:rPr lang="en-US" sz="1700"/>
              <a:t>The moderation endpoint is free to use when monitoring the inputs and outputs of OpenAI APIs. openAI currently disallow other use cases. </a:t>
            </a:r>
          </a:p>
          <a:p>
            <a:pPr>
              <a:lnSpc>
                <a:spcPct val="110000"/>
              </a:lnSpc>
            </a:pPr>
            <a:r>
              <a:rPr lang="en-US" sz="1700"/>
              <a:t>Accuracy may be lower on longer pieces of text. For higher accuracy, try splitting long pieces of text into smaller chunks each less than 2,000 characters.</a:t>
            </a:r>
            <a:endParaRPr lang="en-IN" sz="17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60000"/>
                  <a:lumOff val="40000"/>
                  <a:alpha val="59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chemeClr val="accent6">
                  <a:lumMod val="75000"/>
                  <a:alpha val="61000"/>
                </a:schemeClr>
              </a:gs>
              <a:gs pos="99000">
                <a:schemeClr val="accent6">
                  <a:alpha val="87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3D pattern of ring shapes connected by lines">
            <a:extLst>
              <a:ext uri="{FF2B5EF4-FFF2-40B4-BE49-F238E27FC236}">
                <a16:creationId xmlns:a16="http://schemas.microsoft.com/office/drawing/2014/main" id="{C90F06D1-C83E-333B-A085-C6E601385E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76" r="48498" b="-1"/>
          <a:stretch/>
        </p:blipFill>
        <p:spPr>
          <a:xfrm>
            <a:off x="8115300" y="-12515"/>
            <a:ext cx="4076700" cy="641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208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6E6C0C3-A448-4D8B-86C7-3C83B7E4A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20DEF-2885-9064-5B63-FF1FBF674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66" y="1035139"/>
            <a:ext cx="2053272" cy="4472690"/>
          </a:xfrm>
        </p:spPr>
        <p:txBody>
          <a:bodyPr anchor="ctr">
            <a:normAutofit/>
          </a:bodyPr>
          <a:lstStyle/>
          <a:p>
            <a:r>
              <a:rPr lang="en-US" sz="3200" spc="0" dirty="0"/>
              <a:t>Moderation Categories</a:t>
            </a:r>
            <a:endParaRPr lang="en-IN" sz="3200" spc="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1326A3-CBDD-4503-8C40-806B4ABF4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10698D-E436-464E-9DE4-F9FB349FD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BBD9180-BB7D-BC4C-25A5-471AFC3A1D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EB43DC6-F382-06A0-2EDB-1C12072BBA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6385338"/>
              </p:ext>
            </p:extLst>
          </p:nvPr>
        </p:nvGraphicFramePr>
        <p:xfrm>
          <a:off x="3021005" y="401345"/>
          <a:ext cx="8557102" cy="584098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08008">
                  <a:extLst>
                    <a:ext uri="{9D8B030D-6E8A-4147-A177-3AD203B41FA5}">
                      <a16:colId xmlns:a16="http://schemas.microsoft.com/office/drawing/2014/main" val="2013430171"/>
                    </a:ext>
                  </a:extLst>
                </a:gridCol>
                <a:gridCol w="6549094">
                  <a:extLst>
                    <a:ext uri="{9D8B030D-6E8A-4147-A177-3AD203B41FA5}">
                      <a16:colId xmlns:a16="http://schemas.microsoft.com/office/drawing/2014/main" val="3640033875"/>
                    </a:ext>
                  </a:extLst>
                </a:gridCol>
              </a:tblGrid>
              <a:tr h="266609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cap="all">
                          <a:effectLst/>
                        </a:rPr>
                        <a:t>CATEGORY</a:t>
                      </a:r>
                    </a:p>
                  </a:txBody>
                  <a:tcPr marL="41335" marR="17223" marT="20668" marB="645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cap="all">
                          <a:effectLst/>
                        </a:rPr>
                        <a:t>DESCRIPTION</a:t>
                      </a:r>
                    </a:p>
                  </a:txBody>
                  <a:tcPr marL="17223" marR="41335" marT="20668" marB="645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6069425"/>
                  </a:ext>
                </a:extLst>
              </a:tr>
              <a:tr h="860675">
                <a:tc>
                  <a:txBody>
                    <a:bodyPr/>
                    <a:lstStyle/>
                    <a:p>
                      <a:pPr fontAlgn="t"/>
                      <a:r>
                        <a:rPr lang="en-IN" sz="1400">
                          <a:effectLst/>
                        </a:rPr>
                        <a:t>hate</a:t>
                      </a:r>
                    </a:p>
                  </a:txBody>
                  <a:tcPr marL="41335" marR="17223" marT="17223" marB="172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Content that expresses, incites, or promotes hate based on race, gender, ethnicity, religion, nationality, sexual orientation, disability status, or caste. Hateful content aimed at non-protected groups (e.g., chess players) is harrassment.</a:t>
                      </a:r>
                    </a:p>
                  </a:txBody>
                  <a:tcPr marL="17223" marR="41335" marT="17223" marB="172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3895350"/>
                  </a:ext>
                </a:extLst>
              </a:tr>
              <a:tr h="665575">
                <a:tc>
                  <a:txBody>
                    <a:bodyPr/>
                    <a:lstStyle/>
                    <a:p>
                      <a:pPr fontAlgn="t"/>
                      <a:r>
                        <a:rPr lang="en-IN" sz="1400">
                          <a:effectLst/>
                        </a:rPr>
                        <a:t>hate/threatening</a:t>
                      </a:r>
                    </a:p>
                  </a:txBody>
                  <a:tcPr marL="41335" marR="17223" marT="17223" marB="172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Hateful content that also includes violence or serious harm towards the targeted group based on race, gender, ethnicity, religion, nationality, sexual orientation, disability status, or caste.</a:t>
                      </a:r>
                    </a:p>
                  </a:txBody>
                  <a:tcPr marL="17223" marR="41335" marT="17223" marB="172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8555607"/>
                  </a:ext>
                </a:extLst>
              </a:tr>
              <a:tr h="470475">
                <a:tc>
                  <a:txBody>
                    <a:bodyPr/>
                    <a:lstStyle/>
                    <a:p>
                      <a:pPr fontAlgn="t"/>
                      <a:r>
                        <a:rPr lang="en-IN" sz="1400">
                          <a:effectLst/>
                        </a:rPr>
                        <a:t>harassment</a:t>
                      </a:r>
                    </a:p>
                  </a:txBody>
                  <a:tcPr marL="41335" marR="17223" marT="17223" marB="172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Content that expresses, incites, or promotes harassing language towards any target.</a:t>
                      </a:r>
                    </a:p>
                  </a:txBody>
                  <a:tcPr marL="17223" marR="41335" marT="17223" marB="172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0254521"/>
                  </a:ext>
                </a:extLst>
              </a:tr>
              <a:tr h="470475">
                <a:tc>
                  <a:txBody>
                    <a:bodyPr/>
                    <a:lstStyle/>
                    <a:p>
                      <a:pPr fontAlgn="t"/>
                      <a:r>
                        <a:rPr lang="en-IN" sz="1400">
                          <a:effectLst/>
                        </a:rPr>
                        <a:t>harassment/threatening</a:t>
                      </a:r>
                    </a:p>
                  </a:txBody>
                  <a:tcPr marL="41335" marR="17223" marT="17223" marB="172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Harassment content that also includes violence or serious harm towards any target.</a:t>
                      </a:r>
                    </a:p>
                  </a:txBody>
                  <a:tcPr marL="17223" marR="41335" marT="17223" marB="172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4228582"/>
                  </a:ext>
                </a:extLst>
              </a:tr>
              <a:tr h="470475">
                <a:tc>
                  <a:txBody>
                    <a:bodyPr/>
                    <a:lstStyle/>
                    <a:p>
                      <a:pPr fontAlgn="t"/>
                      <a:r>
                        <a:rPr lang="en-IN" sz="1400" dirty="0">
                          <a:effectLst/>
                        </a:rPr>
                        <a:t>self-harm</a:t>
                      </a:r>
                    </a:p>
                  </a:txBody>
                  <a:tcPr marL="41335" marR="17223" marT="17223" marB="172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Content that promotes, encourages, or depicts acts of self-harm, such as suicide, cutting, and eating disorders.</a:t>
                      </a:r>
                    </a:p>
                  </a:txBody>
                  <a:tcPr marL="17223" marR="41335" marT="17223" marB="172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84786671"/>
                  </a:ext>
                </a:extLst>
              </a:tr>
              <a:tr h="470475">
                <a:tc>
                  <a:txBody>
                    <a:bodyPr/>
                    <a:lstStyle/>
                    <a:p>
                      <a:pPr fontAlgn="t"/>
                      <a:r>
                        <a:rPr lang="en-IN" sz="1400">
                          <a:effectLst/>
                        </a:rPr>
                        <a:t>self-harm/intent</a:t>
                      </a:r>
                    </a:p>
                  </a:txBody>
                  <a:tcPr marL="41335" marR="17223" marT="17223" marB="172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Content where the speaker expresses that they are engaging or intend to engage in acts of self-harm, such as suicide, cutting, and eating disorders.</a:t>
                      </a:r>
                    </a:p>
                  </a:txBody>
                  <a:tcPr marL="17223" marR="41335" marT="17223" marB="172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36832265"/>
                  </a:ext>
                </a:extLst>
              </a:tr>
              <a:tr h="665575">
                <a:tc>
                  <a:txBody>
                    <a:bodyPr/>
                    <a:lstStyle/>
                    <a:p>
                      <a:pPr fontAlgn="t"/>
                      <a:r>
                        <a:rPr lang="en-IN" sz="1400">
                          <a:effectLst/>
                        </a:rPr>
                        <a:t>self-harm/instructions</a:t>
                      </a:r>
                    </a:p>
                  </a:txBody>
                  <a:tcPr marL="41335" marR="17223" marT="17223" marB="172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Content that encourages performing acts of self-harm, such as suicide, cutting, and eating disorders, or that gives instructions or advice on how to commit such acts.</a:t>
                      </a:r>
                    </a:p>
                  </a:txBody>
                  <a:tcPr marL="17223" marR="41335" marT="17223" marB="172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8594039"/>
                  </a:ext>
                </a:extLst>
              </a:tr>
              <a:tr h="665575">
                <a:tc>
                  <a:txBody>
                    <a:bodyPr/>
                    <a:lstStyle/>
                    <a:p>
                      <a:pPr fontAlgn="t"/>
                      <a:r>
                        <a:rPr lang="en-IN" sz="1400">
                          <a:effectLst/>
                        </a:rPr>
                        <a:t>sexual</a:t>
                      </a:r>
                    </a:p>
                  </a:txBody>
                  <a:tcPr marL="41335" marR="17223" marT="17223" marB="172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Content meant to arouse sexual excitement, such as the description of sexual activity, or that promotes sexual services (excluding sex education and wellness).</a:t>
                      </a:r>
                    </a:p>
                  </a:txBody>
                  <a:tcPr marL="17223" marR="41335" marT="17223" marB="172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2789748"/>
                  </a:ext>
                </a:extLst>
              </a:tr>
              <a:tr h="275374">
                <a:tc>
                  <a:txBody>
                    <a:bodyPr/>
                    <a:lstStyle/>
                    <a:p>
                      <a:pPr fontAlgn="t"/>
                      <a:r>
                        <a:rPr lang="en-IN" sz="1400">
                          <a:effectLst/>
                        </a:rPr>
                        <a:t>sexual/minors</a:t>
                      </a:r>
                    </a:p>
                  </a:txBody>
                  <a:tcPr marL="41335" marR="17223" marT="17223" marB="172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Sexual content that includes an individual who is under 18 years old.</a:t>
                      </a:r>
                    </a:p>
                  </a:txBody>
                  <a:tcPr marL="17223" marR="41335" marT="17223" marB="172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3675408"/>
                  </a:ext>
                </a:extLst>
              </a:tr>
              <a:tr h="275374">
                <a:tc>
                  <a:txBody>
                    <a:bodyPr/>
                    <a:lstStyle/>
                    <a:p>
                      <a:pPr fontAlgn="t"/>
                      <a:r>
                        <a:rPr lang="en-IN" sz="1400">
                          <a:effectLst/>
                        </a:rPr>
                        <a:t>violence</a:t>
                      </a:r>
                    </a:p>
                  </a:txBody>
                  <a:tcPr marL="41335" marR="17223" marT="17223" marB="172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Content that depicts death, violence, or physical injury.</a:t>
                      </a:r>
                    </a:p>
                  </a:txBody>
                  <a:tcPr marL="17223" marR="41335" marT="17223" marB="172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5050570"/>
                  </a:ext>
                </a:extLst>
              </a:tr>
              <a:tr h="275374">
                <a:tc>
                  <a:txBody>
                    <a:bodyPr/>
                    <a:lstStyle/>
                    <a:p>
                      <a:pPr fontAlgn="t"/>
                      <a:r>
                        <a:rPr lang="en-IN" sz="1400">
                          <a:effectLst/>
                        </a:rPr>
                        <a:t>violence/graphic</a:t>
                      </a:r>
                    </a:p>
                  </a:txBody>
                  <a:tcPr marL="41335" marR="17223" marT="17223" marB="172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effectLst/>
                        </a:rPr>
                        <a:t>Content that depicts death, violence, or physical injury in graphic detail.</a:t>
                      </a:r>
                    </a:p>
                  </a:txBody>
                  <a:tcPr marL="17223" marR="41335" marT="17223" marB="172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2895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9679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0921F-B4B5-48F9-CC44-BE6528331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7200"/>
            <a:ext cx="5868785" cy="587086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pc="0" dirty="0"/>
              <a:t>Moderation API</a:t>
            </a:r>
            <a:endParaRPr lang="en-IN" spc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67531-917D-C568-5230-8AF67ADE1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3721" y="1044287"/>
            <a:ext cx="4836017" cy="5273386"/>
          </a:xfrm>
          <a:solidFill>
            <a:schemeClr val="tx1">
              <a:lumMod val="95000"/>
              <a:lumOff val="5000"/>
            </a:schemeClr>
          </a:solidFill>
        </p:spPr>
        <p:txBody>
          <a:bodyPr anchor="t">
            <a:normAutofit fontScale="925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modr</a:t>
            </a:r>
            <a:r>
              <a:rPr lang="en-IN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-XXXXX"</a:t>
            </a: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"model"</a:t>
            </a: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"text-moderation-005"</a:t>
            </a: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"results"</a:t>
            </a: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"flagged"</a:t>
            </a: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true,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"categories"</a:t>
            </a: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"sexual"</a:t>
            </a: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false,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"hate"</a:t>
            </a: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false,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"harassment"</a:t>
            </a: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false,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"self-harm"</a:t>
            </a: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false,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"sexual/minors"</a:t>
            </a: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false,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"hate/threatening"</a:t>
            </a: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false,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"violence/graphic"</a:t>
            </a: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false,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"self-harm/intent"</a:t>
            </a: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false,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"self-harm/instructions"</a:t>
            </a: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false,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"harassment/threatening"</a:t>
            </a: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true,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"violence"</a:t>
            </a: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true,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},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category_scores</a:t>
            </a:r>
            <a:r>
              <a:rPr lang="en-IN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"sexual"</a:t>
            </a: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1.2282071e-06</a:t>
            </a: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"hate"</a:t>
            </a: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0.010696256</a:t>
            </a: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"harassment"</a:t>
            </a: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0.29842457</a:t>
            </a: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"self-harm"</a:t>
            </a: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1.5236925e-08</a:t>
            </a: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"sexual/minors"</a:t>
            </a: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5.7246268e-08</a:t>
            </a: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"hate/threatening"</a:t>
            </a: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0.0060676364</a:t>
            </a: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"violence/graphic"</a:t>
            </a: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4.435014e-06</a:t>
            </a: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"self-harm/intent"</a:t>
            </a: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8.098441e-10</a:t>
            </a: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"self-harm/instructions"</a:t>
            </a: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2.8498655e-11</a:t>
            </a: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"harassment/threatening"</a:t>
            </a: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0.63055265</a:t>
            </a: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"violence"</a:t>
            </a: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IN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0.99011886</a:t>
            </a: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412315-E547-6CB7-1C78-003D7A92E565}"/>
              </a:ext>
            </a:extLst>
          </p:cNvPr>
          <p:cNvSpPr txBox="1"/>
          <p:nvPr/>
        </p:nvSpPr>
        <p:spPr>
          <a:xfrm>
            <a:off x="1371600" y="1436862"/>
            <a:ext cx="3848924" cy="16004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 b="0">
                <a:solidFill>
                  <a:srgbClr val="CCCCCC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openai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openai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api_key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“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xxxxxxxxxxxx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”</a:t>
            </a:r>
          </a:p>
          <a:p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openai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Moderation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"Sample text goes here"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"results"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640773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28DACFC-D90E-4BFD-98DE-38A527847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E9F5B4-A068-4ABE-8601-6BC199F16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F8B388-A1B5-412F-8724-38B96C8AF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456773"/>
            <a:ext cx="12191999" cy="6400800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100000">
                <a:schemeClr val="accent2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A44F65-05A5-4129-9896-3ECBAF778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19000">
                <a:schemeClr val="accent2">
                  <a:alpha val="41000"/>
                </a:schemeClr>
              </a:gs>
              <a:gs pos="99000">
                <a:schemeClr val="accent4">
                  <a:alpha val="56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3">
            <a:extLst>
              <a:ext uri="{FF2B5EF4-FFF2-40B4-BE49-F238E27FC236}">
                <a16:creationId xmlns:a16="http://schemas.microsoft.com/office/drawing/2014/main" id="{94A016FC-694E-41AA-BA4F-FC9773637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550089" y="-827673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12000"/>
                </a:schemeClr>
              </a:gs>
              <a:gs pos="100000">
                <a:schemeClr val="accent6">
                  <a:lumMod val="20000"/>
                  <a:lumOff val="80000"/>
                  <a:alpha val="1500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9DA2C-9F89-B270-75F9-29ACB69CA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0169" y="2692400"/>
            <a:ext cx="8027824" cy="3360092"/>
          </a:xfrm>
        </p:spPr>
        <p:txBody>
          <a:bodyPr anchor="ctr">
            <a:normAutofit/>
          </a:bodyPr>
          <a:lstStyle/>
          <a:p>
            <a:r>
              <a:rPr lang="en-IN" sz="4400" spc="0" dirty="0" err="1">
                <a:solidFill>
                  <a:schemeClr val="bg1"/>
                </a:solidFill>
              </a:rPr>
              <a:t>openAI</a:t>
            </a:r>
            <a:r>
              <a:rPr lang="en-IN" sz="4400" spc="0" dirty="0">
                <a:solidFill>
                  <a:schemeClr val="bg1"/>
                </a:solidFill>
              </a:rPr>
              <a:t> Embeddings</a:t>
            </a:r>
          </a:p>
        </p:txBody>
      </p:sp>
    </p:spTree>
    <p:extLst>
      <p:ext uri="{BB962C8B-B14F-4D97-AF65-F5344CB8AC3E}">
        <p14:creationId xmlns:p14="http://schemas.microsoft.com/office/powerpoint/2010/main" val="2791104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9DA2C-9F89-B270-75F9-29ACB69CA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pc="0" dirty="0"/>
              <a:t>Embeddings</a:t>
            </a:r>
          </a:p>
        </p:txBody>
      </p:sp>
      <p:pic>
        <p:nvPicPr>
          <p:cNvPr id="11" name="Content Placeholder 10" descr="A diagram of embedding model&#10;&#10;Description automatically generated">
            <a:extLst>
              <a:ext uri="{FF2B5EF4-FFF2-40B4-BE49-F238E27FC236}">
                <a16:creationId xmlns:a16="http://schemas.microsoft.com/office/drawing/2014/main" id="{5DFF0C7B-C09D-8AC8-F7D9-2439646C8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143" y="3673475"/>
            <a:ext cx="7181850" cy="2438400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D3F09E-3FCC-36C0-174A-5D833E588381}"/>
              </a:ext>
            </a:extLst>
          </p:cNvPr>
          <p:cNvSpPr txBox="1"/>
          <p:nvPr/>
        </p:nvSpPr>
        <p:spPr>
          <a:xfrm>
            <a:off x="1371600" y="2234914"/>
            <a:ext cx="93154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Embeddings are numerical representations of concepts converted to number sequences, which make it easy for computers to understand the relationships between those concepts. Since the initial launch of the OpenAI /embeddings endpoint, many applications have incorporated embeddings to personalize, recommend, and search content.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280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tx2">
                  <a:lumMod val="50000"/>
                  <a:lumOff val="50000"/>
                  <a:alpha val="48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456773"/>
            <a:ext cx="12191999" cy="6400800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92000">
                <a:schemeClr val="accent2">
                  <a:alpha val="7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13000">
                <a:schemeClr val="accent2">
                  <a:alpha val="61000"/>
                </a:schemeClr>
              </a:gs>
              <a:gs pos="99000">
                <a:schemeClr val="accent4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F55DF0-1F1D-8F18-0D99-947C3D7D5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918" y="1028700"/>
            <a:ext cx="10614211" cy="1152712"/>
          </a:xfrm>
        </p:spPr>
        <p:txBody>
          <a:bodyPr vert="horz" lIns="0" tIns="0" rIns="0" bIns="0" rtlCol="0" anchor="b">
            <a:normAutofit/>
          </a:bodyPr>
          <a:lstStyle/>
          <a:p>
            <a:pPr algn="ctr"/>
            <a:r>
              <a:rPr lang="en-US" sz="4000" spc="750">
                <a:solidFill>
                  <a:schemeClr val="bg1"/>
                </a:solidFill>
              </a:rPr>
              <a:t>openAI Image Generation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2B3ACB3-D689-442E-8A40-8680B0FEB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063256" y="400727"/>
            <a:ext cx="4065484" cy="8849062"/>
          </a:xfrm>
          <a:custGeom>
            <a:avLst/>
            <a:gdLst>
              <a:gd name="connsiteX0" fmla="*/ 0 w 4065484"/>
              <a:gd name="connsiteY0" fmla="*/ 4424531 h 8849062"/>
              <a:gd name="connsiteX1" fmla="*/ 3899197 w 4065484"/>
              <a:gd name="connsiteY1" fmla="*/ 8840480 h 8849062"/>
              <a:gd name="connsiteX2" fmla="*/ 4065484 w 4065484"/>
              <a:gd name="connsiteY2" fmla="*/ 8849062 h 8849062"/>
              <a:gd name="connsiteX3" fmla="*/ 4065483 w 4065484"/>
              <a:gd name="connsiteY3" fmla="*/ 0 h 8849062"/>
              <a:gd name="connsiteX4" fmla="*/ 3899197 w 4065484"/>
              <a:gd name="connsiteY4" fmla="*/ 8581 h 8849062"/>
              <a:gd name="connsiteX5" fmla="*/ 0 w 4065484"/>
              <a:gd name="connsiteY5" fmla="*/ 4424531 h 884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5484" h="8849062">
                <a:moveTo>
                  <a:pt x="0" y="4424531"/>
                </a:moveTo>
                <a:cubicBezTo>
                  <a:pt x="0" y="6722831"/>
                  <a:pt x="1709076" y="8613167"/>
                  <a:pt x="3899197" y="8840480"/>
                </a:cubicBezTo>
                <a:lnTo>
                  <a:pt x="4065484" y="8849062"/>
                </a:lnTo>
                <a:lnTo>
                  <a:pt x="4065483" y="0"/>
                </a:lnTo>
                <a:lnTo>
                  <a:pt x="3899197" y="8581"/>
                </a:lnTo>
                <a:cubicBezTo>
                  <a:pt x="1709075" y="235897"/>
                  <a:pt x="0" y="2126232"/>
                  <a:pt x="0" y="4424531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bg1">
                  <a:alpha val="16000"/>
                </a:schemeClr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Green building in a cornfield">
            <a:extLst>
              <a:ext uri="{FF2B5EF4-FFF2-40B4-BE49-F238E27FC236}">
                <a16:creationId xmlns:a16="http://schemas.microsoft.com/office/drawing/2014/main" id="{405A474E-D355-1310-909C-EF4B9849DC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937" r="1" b="7208"/>
          <a:stretch/>
        </p:blipFill>
        <p:spPr>
          <a:xfrm>
            <a:off x="2343302" y="3351745"/>
            <a:ext cx="7519558" cy="3506255"/>
          </a:xfrm>
          <a:custGeom>
            <a:avLst/>
            <a:gdLst/>
            <a:ahLst/>
            <a:cxnLst/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02373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E6C0C3-A448-4D8B-86C7-3C83B7E4A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9DA2C-9F89-B270-75F9-29ACB69CA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190" y="1028700"/>
            <a:ext cx="3330452" cy="4472690"/>
          </a:xfrm>
        </p:spPr>
        <p:txBody>
          <a:bodyPr anchor="ctr">
            <a:normAutofit/>
          </a:bodyPr>
          <a:lstStyle/>
          <a:p>
            <a:r>
              <a:rPr lang="en-IN" sz="3200" spc="0"/>
              <a:t>Embeddings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1326A3-CBDD-4503-8C40-806B4ABF4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10698D-E436-464E-9DE4-F9FB349FD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B1450CA-DCD2-7BEC-E97C-B15E0361B0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8636592"/>
              </p:ext>
            </p:extLst>
          </p:nvPr>
        </p:nvGraphicFramePr>
        <p:xfrm>
          <a:off x="4038599" y="561110"/>
          <a:ext cx="7687541" cy="5735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43F3C24-B5A6-66BF-D952-B11996467344}"/>
              </a:ext>
            </a:extLst>
          </p:cNvPr>
          <p:cNvSpPr txBox="1"/>
          <p:nvPr/>
        </p:nvSpPr>
        <p:spPr>
          <a:xfrm>
            <a:off x="1353190" y="3800386"/>
            <a:ext cx="358249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dirty="0"/>
              <a:t>An embedding is a vector (list) of floating point numbers. The distance between two vectors measures their relatedness. Small distances suggest high relatedness and large distances suggest low relatedness.</a:t>
            </a:r>
          </a:p>
        </p:txBody>
      </p:sp>
    </p:spTree>
    <p:extLst>
      <p:ext uri="{BB962C8B-B14F-4D97-AF65-F5344CB8AC3E}">
        <p14:creationId xmlns:p14="http://schemas.microsoft.com/office/powerpoint/2010/main" val="1890397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0921F-B4B5-48F9-CC44-BE6528331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7200"/>
            <a:ext cx="5868785" cy="155672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IN" spc="0" dirty="0"/>
              <a:t>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67531-917D-C568-5230-8AF67ADE1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344189"/>
            <a:ext cx="4836017" cy="3327336"/>
          </a:xfrm>
        </p:spPr>
        <p:txBody>
          <a:bodyPr anchor="t">
            <a:normAutofit/>
          </a:bodyPr>
          <a:lstStyle/>
          <a:p>
            <a:r>
              <a:rPr lang="en-US" sz="1600" dirty="0"/>
              <a:t>To get an embedding, send your text string to the embeddings API endpoint along with a choice of embedding model ID (e.g., text-embedding-ada-002). The response will contain an embedding, which you can extract, save, and use.</a:t>
            </a:r>
            <a:endParaRPr lang="en-IN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412315-E547-6CB7-1C78-003D7A92E565}"/>
              </a:ext>
            </a:extLst>
          </p:cNvPr>
          <p:cNvSpPr txBox="1"/>
          <p:nvPr/>
        </p:nvSpPr>
        <p:spPr>
          <a:xfrm>
            <a:off x="6254029" y="2471124"/>
            <a:ext cx="5690321" cy="20313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 b="0">
                <a:solidFill>
                  <a:srgbClr val="CCCCCC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openai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openai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api_key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“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xxxxxxxxxxxx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”</a:t>
            </a:r>
          </a:p>
          <a:p>
            <a:b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openai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Embedding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"Your text string goes here"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"text-embedding-ada-002"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embeddings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'data'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'embedding’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810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9DA2C-9F89-B270-75F9-29ACB69CA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pc="0" dirty="0"/>
              <a:t>Embeddings models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8E40B78-AF81-C5A1-24FE-B0B959E2CB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0994558"/>
              </p:ext>
            </p:extLst>
          </p:nvPr>
        </p:nvGraphicFramePr>
        <p:xfrm>
          <a:off x="1371600" y="3437731"/>
          <a:ext cx="10240962" cy="1309688"/>
        </p:xfrm>
        <a:graphic>
          <a:graphicData uri="http://schemas.openxmlformats.org/drawingml/2006/table">
            <a:tbl>
              <a:tblPr firstRow="1">
                <a:tableStyleId>{775DCB02-9BB8-47FD-8907-85C794F793BA}</a:tableStyleId>
              </a:tblPr>
              <a:tblGrid>
                <a:gridCol w="3092568">
                  <a:extLst>
                    <a:ext uri="{9D8B030D-6E8A-4147-A177-3AD203B41FA5}">
                      <a16:colId xmlns:a16="http://schemas.microsoft.com/office/drawing/2014/main" val="3216078620"/>
                    </a:ext>
                  </a:extLst>
                </a:gridCol>
                <a:gridCol w="2027913">
                  <a:extLst>
                    <a:ext uri="{9D8B030D-6E8A-4147-A177-3AD203B41FA5}">
                      <a16:colId xmlns:a16="http://schemas.microsoft.com/office/drawing/2014/main" val="626897582"/>
                    </a:ext>
                  </a:extLst>
                </a:gridCol>
                <a:gridCol w="2027913">
                  <a:extLst>
                    <a:ext uri="{9D8B030D-6E8A-4147-A177-3AD203B41FA5}">
                      <a16:colId xmlns:a16="http://schemas.microsoft.com/office/drawing/2014/main" val="762656405"/>
                    </a:ext>
                  </a:extLst>
                </a:gridCol>
                <a:gridCol w="3092568">
                  <a:extLst>
                    <a:ext uri="{9D8B030D-6E8A-4147-A177-3AD203B41FA5}">
                      <a16:colId xmlns:a16="http://schemas.microsoft.com/office/drawing/2014/main" val="460511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IN" b="1" cap="all">
                          <a:effectLst/>
                        </a:rPr>
                        <a:t>MODEL GENERATION</a:t>
                      </a:r>
                    </a:p>
                  </a:txBody>
                  <a:tcPr marR="38100" marB="1428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b="1" cap="all">
                          <a:effectLst/>
                        </a:rPr>
                        <a:t>TOKENIZER</a:t>
                      </a:r>
                    </a:p>
                  </a:txBody>
                  <a:tcPr marL="38100" marR="38100" marB="1428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b="1" cap="all">
                          <a:effectLst/>
                        </a:rPr>
                        <a:t>MAX INPUT TOKENS</a:t>
                      </a:r>
                    </a:p>
                  </a:txBody>
                  <a:tcPr marL="38100" marR="38100" marB="1428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b="1" cap="all">
                          <a:effectLst/>
                        </a:rPr>
                        <a:t>KNOWLEDGE CUTOFF</a:t>
                      </a:r>
                    </a:p>
                  </a:txBody>
                  <a:tcPr marL="38100" marB="14288" anchor="b"/>
                </a:tc>
                <a:extLst>
                  <a:ext uri="{0D108BD9-81ED-4DB2-BD59-A6C34878D82A}">
                    <a16:rowId xmlns:a16="http://schemas.microsoft.com/office/drawing/2014/main" val="32954470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IN">
                          <a:effectLst/>
                        </a:rPr>
                        <a:t>V2</a:t>
                      </a:r>
                    </a:p>
                  </a:txBody>
                  <a:tcPr marR="38100" marT="38100" marB="381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>
                          <a:effectLst/>
                        </a:rPr>
                        <a:t>cl100k_base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>
                          <a:effectLst/>
                        </a:rPr>
                        <a:t>8191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>
                          <a:effectLst/>
                        </a:rPr>
                        <a:t>Sep 2021</a:t>
                      </a:r>
                    </a:p>
                  </a:txBody>
                  <a:tcPr marL="38100" marT="38100" marB="38100"/>
                </a:tc>
                <a:extLst>
                  <a:ext uri="{0D108BD9-81ED-4DB2-BD59-A6C34878D82A}">
                    <a16:rowId xmlns:a16="http://schemas.microsoft.com/office/drawing/2014/main" val="6019354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IN">
                          <a:effectLst/>
                        </a:rPr>
                        <a:t>V1</a:t>
                      </a:r>
                    </a:p>
                  </a:txBody>
                  <a:tcPr marR="38100" marT="38100" marB="381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>
                          <a:effectLst/>
                        </a:rPr>
                        <a:t>GPT-2/GPT-3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>
                          <a:effectLst/>
                        </a:rPr>
                        <a:t>2046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dirty="0">
                          <a:effectLst/>
                        </a:rPr>
                        <a:t>Aug 2020</a:t>
                      </a:r>
                    </a:p>
                  </a:txBody>
                  <a:tcPr marL="38100" marT="38100" marB="38100"/>
                </a:tc>
                <a:extLst>
                  <a:ext uri="{0D108BD9-81ED-4DB2-BD59-A6C34878D82A}">
                    <a16:rowId xmlns:a16="http://schemas.microsoft.com/office/drawing/2014/main" val="185131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3711421-8518-E724-61ED-6E896DAF7B35}"/>
              </a:ext>
            </a:extLst>
          </p:cNvPr>
          <p:cNvSpPr txBox="1"/>
          <p:nvPr/>
        </p:nvSpPr>
        <p:spPr>
          <a:xfrm>
            <a:off x="1371600" y="2272184"/>
            <a:ext cx="90660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OpenAI offers one second-generation embedding model (denoted by -002 in the model ID) and 16 first-generation models (denoted by -001 in the model ID).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2002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9DA2C-9F89-B270-75F9-29ACB69CA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pc="0" dirty="0"/>
              <a:t>Rate Limits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909130-A71E-B9D8-22A9-B993B38AA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rate limit is a restriction that an API imposes on the number of times a user or client can access the server within a specified period of time.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9390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9DA2C-9F89-B270-75F9-29ACB69CA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pc="0" dirty="0"/>
              <a:t>Why do we have rate limits?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909130-A71E-B9D8-22A9-B993B38AA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Rate limits are a common practice for APIs, and they're put in place for a few different reasons:</a:t>
            </a:r>
          </a:p>
          <a:p>
            <a:r>
              <a:rPr lang="en-US" b="1" dirty="0"/>
              <a:t>They help protect against abuse or misuse of the API. </a:t>
            </a:r>
          </a:p>
          <a:p>
            <a:pPr lvl="1"/>
            <a:r>
              <a:rPr lang="en-US" dirty="0"/>
              <a:t>For example, a malicious actor could flood the API with requests in an attempt to overload it or cause disruptions in service. By setting rate limits, OpenAI can prevent this kind of activity.</a:t>
            </a:r>
          </a:p>
          <a:p>
            <a:r>
              <a:rPr lang="en-US" b="1" dirty="0"/>
              <a:t>Rate limits help ensure that everyone has fair access to the API. </a:t>
            </a:r>
          </a:p>
          <a:p>
            <a:pPr lvl="1"/>
            <a:r>
              <a:rPr lang="en-US" dirty="0"/>
              <a:t>If one person or organization makes an excessive number of requests, it could bog down the API for everyone else. By throttling the number of requests that a single user can make, OpenAI ensures that the most number of people have an opportunity to use the API without experiencing slowdowns.</a:t>
            </a:r>
          </a:p>
          <a:p>
            <a:r>
              <a:rPr lang="en-US" b="1" dirty="0"/>
              <a:t>Rate limits can help OpenAI manage the aggregate load on its infrastructure. </a:t>
            </a:r>
          </a:p>
          <a:p>
            <a:pPr lvl="1"/>
            <a:r>
              <a:rPr lang="en-US" dirty="0"/>
              <a:t>If requests to the API increase dramatically, it could tax the servers and cause performance issues. By setting rate limits, OpenAI can help maintain a smooth and consistent experience for all users.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805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9DA2C-9F89-B270-75F9-29ACB69CA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/>
              <a:t>What are the rate limits for openAI API? (Sep23)</a:t>
            </a:r>
            <a:endParaRPr lang="en-IN" spc="0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04FF494B-8005-E276-89F3-A17BFC7577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1056170"/>
              </p:ext>
            </p:extLst>
          </p:nvPr>
        </p:nvGraphicFramePr>
        <p:xfrm>
          <a:off x="1371600" y="2424271"/>
          <a:ext cx="10240962" cy="3336608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3092568">
                  <a:extLst>
                    <a:ext uri="{9D8B030D-6E8A-4147-A177-3AD203B41FA5}">
                      <a16:colId xmlns:a16="http://schemas.microsoft.com/office/drawing/2014/main" val="2207650110"/>
                    </a:ext>
                  </a:extLst>
                </a:gridCol>
                <a:gridCol w="2027913">
                  <a:extLst>
                    <a:ext uri="{9D8B030D-6E8A-4147-A177-3AD203B41FA5}">
                      <a16:colId xmlns:a16="http://schemas.microsoft.com/office/drawing/2014/main" val="2450463437"/>
                    </a:ext>
                  </a:extLst>
                </a:gridCol>
                <a:gridCol w="2027913">
                  <a:extLst>
                    <a:ext uri="{9D8B030D-6E8A-4147-A177-3AD203B41FA5}">
                      <a16:colId xmlns:a16="http://schemas.microsoft.com/office/drawing/2014/main" val="1144649994"/>
                    </a:ext>
                  </a:extLst>
                </a:gridCol>
                <a:gridCol w="3092568">
                  <a:extLst>
                    <a:ext uri="{9D8B030D-6E8A-4147-A177-3AD203B41FA5}">
                      <a16:colId xmlns:a16="http://schemas.microsoft.com/office/drawing/2014/main" val="18069277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endParaRPr lang="en-IN" b="1" cap="all">
                        <a:effectLst/>
                      </a:endParaRPr>
                    </a:p>
                  </a:txBody>
                  <a:tcPr marR="38100" marB="1428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b="1" cap="all">
                          <a:effectLst/>
                        </a:rPr>
                        <a:t>REQUESTS PER DAY (RPD)</a:t>
                      </a:r>
                    </a:p>
                  </a:txBody>
                  <a:tcPr marL="38100" marR="38100" marB="1428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b="1" cap="all">
                          <a:effectLst/>
                        </a:rPr>
                        <a:t>REQUESTS PER MINUTE (RPM)</a:t>
                      </a:r>
                    </a:p>
                  </a:txBody>
                  <a:tcPr marL="38100" marR="38100" marB="14288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b="1" cap="all">
                          <a:effectLst/>
                        </a:rPr>
                        <a:t>TOKENS PER MINUTES (TPM)</a:t>
                      </a:r>
                    </a:p>
                  </a:txBody>
                  <a:tcPr marL="38100" marB="14288" anchor="b"/>
                </a:tc>
                <a:extLst>
                  <a:ext uri="{0D108BD9-81ED-4DB2-BD59-A6C34878D82A}">
                    <a16:rowId xmlns:a16="http://schemas.microsoft.com/office/drawing/2014/main" val="40050393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IN" dirty="0">
                          <a:effectLst/>
                        </a:rPr>
                        <a:t>Text &amp; Embedding</a:t>
                      </a:r>
                    </a:p>
                  </a:txBody>
                  <a:tcPr marR="38100" marT="38100" marB="381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>
                          <a:effectLst/>
                        </a:rPr>
                        <a:t>---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>
                          <a:effectLst/>
                        </a:rPr>
                        <a:t>3,500 RPM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dirty="0">
                          <a:effectLst/>
                        </a:rPr>
                        <a:t>350,000 TPM</a:t>
                      </a:r>
                    </a:p>
                  </a:txBody>
                  <a:tcPr marL="38100" marT="38100" marB="38100"/>
                </a:tc>
                <a:extLst>
                  <a:ext uri="{0D108BD9-81ED-4DB2-BD59-A6C34878D82A}">
                    <a16:rowId xmlns:a16="http://schemas.microsoft.com/office/drawing/2014/main" val="10394270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IN" dirty="0">
                          <a:effectLst/>
                        </a:rPr>
                        <a:t>Chat</a:t>
                      </a:r>
                    </a:p>
                  </a:txBody>
                  <a:tcPr marR="38100" marT="38100" marB="381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>
                          <a:effectLst/>
                        </a:rPr>
                        <a:t>---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>
                          <a:effectLst/>
                        </a:rPr>
                        <a:t>3,500 RPM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>
                          <a:effectLst/>
                        </a:rPr>
                        <a:t>90,000 TPM</a:t>
                      </a:r>
                    </a:p>
                  </a:txBody>
                  <a:tcPr marL="38100" marT="38100" marB="38100"/>
                </a:tc>
                <a:extLst>
                  <a:ext uri="{0D108BD9-81ED-4DB2-BD59-A6C34878D82A}">
                    <a16:rowId xmlns:a16="http://schemas.microsoft.com/office/drawing/2014/main" val="107422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IN">
                          <a:effectLst/>
                        </a:rPr>
                        <a:t>GPT-3.5-Turbo-16K</a:t>
                      </a:r>
                    </a:p>
                  </a:txBody>
                  <a:tcPr marR="38100" marT="38100" marB="381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dirty="0">
                          <a:effectLst/>
                        </a:rPr>
                        <a:t>---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>
                          <a:effectLst/>
                        </a:rPr>
                        <a:t>2,000 RPM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>
                          <a:effectLst/>
                        </a:rPr>
                        <a:t>180,000 TPM</a:t>
                      </a:r>
                    </a:p>
                  </a:txBody>
                  <a:tcPr marL="38100" marT="38100" marB="38100"/>
                </a:tc>
                <a:extLst>
                  <a:ext uri="{0D108BD9-81ED-4DB2-BD59-A6C34878D82A}">
                    <a16:rowId xmlns:a16="http://schemas.microsoft.com/office/drawing/2014/main" val="33218867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IN">
                          <a:effectLst/>
                        </a:rPr>
                        <a:t>Image</a:t>
                      </a:r>
                    </a:p>
                  </a:txBody>
                  <a:tcPr marR="38100" marT="38100" marB="381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>
                          <a:effectLst/>
                        </a:rPr>
                        <a:t>---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>
                          <a:effectLst/>
                        </a:rPr>
                        <a:t>50 images / min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>
                          <a:effectLst/>
                        </a:rPr>
                        <a:t>---</a:t>
                      </a:r>
                    </a:p>
                  </a:txBody>
                  <a:tcPr marL="38100" marT="38100" marB="38100"/>
                </a:tc>
                <a:extLst>
                  <a:ext uri="{0D108BD9-81ED-4DB2-BD59-A6C34878D82A}">
                    <a16:rowId xmlns:a16="http://schemas.microsoft.com/office/drawing/2014/main" val="610924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IN">
                          <a:effectLst/>
                        </a:rPr>
                        <a:t>Audio</a:t>
                      </a:r>
                    </a:p>
                  </a:txBody>
                  <a:tcPr marR="38100" marT="38100" marB="381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>
                          <a:effectLst/>
                        </a:rPr>
                        <a:t>---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>
                          <a:effectLst/>
                        </a:rPr>
                        <a:t>50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>
                          <a:effectLst/>
                        </a:rPr>
                        <a:t>---</a:t>
                      </a:r>
                    </a:p>
                  </a:txBody>
                  <a:tcPr marL="38100" marT="38100" marB="38100"/>
                </a:tc>
                <a:extLst>
                  <a:ext uri="{0D108BD9-81ED-4DB2-BD59-A6C34878D82A}">
                    <a16:rowId xmlns:a16="http://schemas.microsoft.com/office/drawing/2014/main" val="21192867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IN">
                          <a:effectLst/>
                        </a:rPr>
                        <a:t>Fine-tuning</a:t>
                      </a:r>
                    </a:p>
                  </a:txBody>
                  <a:tcPr marR="38100" marT="38100" marB="381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>
                          <a:effectLst/>
                        </a:rPr>
                        <a:t>24 jobs per day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1 job at a time per model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>
                          <a:effectLst/>
                        </a:rPr>
                        <a:t>---</a:t>
                      </a:r>
                    </a:p>
                  </a:txBody>
                  <a:tcPr marL="38100" marT="38100" marB="38100"/>
                </a:tc>
                <a:extLst>
                  <a:ext uri="{0D108BD9-81ED-4DB2-BD59-A6C34878D82A}">
                    <a16:rowId xmlns:a16="http://schemas.microsoft.com/office/drawing/2014/main" val="1271416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IN">
                          <a:effectLst/>
                        </a:rPr>
                        <a:t>Edit (Deprecated)</a:t>
                      </a:r>
                    </a:p>
                  </a:txBody>
                  <a:tcPr marR="38100" marT="38100" marB="381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>
                          <a:effectLst/>
                        </a:rPr>
                        <a:t>---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>
                          <a:effectLst/>
                        </a:rPr>
                        <a:t>20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dirty="0">
                          <a:effectLst/>
                        </a:rPr>
                        <a:t>150,000 TPM</a:t>
                      </a:r>
                    </a:p>
                  </a:txBody>
                  <a:tcPr marL="38100" marT="38100" marB="38100"/>
                </a:tc>
                <a:extLst>
                  <a:ext uri="{0D108BD9-81ED-4DB2-BD59-A6C34878D82A}">
                    <a16:rowId xmlns:a16="http://schemas.microsoft.com/office/drawing/2014/main" val="3197776604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6DB49E3A-D1C4-6E6B-0BF3-8F6E1C5B04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48E0EF-FF99-C272-6E70-222BE7D74E11}"/>
              </a:ext>
            </a:extLst>
          </p:cNvPr>
          <p:cNvSpPr txBox="1"/>
          <p:nvPr/>
        </p:nvSpPr>
        <p:spPr>
          <a:xfrm>
            <a:off x="1371600" y="5930384"/>
            <a:ext cx="6096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https://platform.openai.com/docs/guides/rate-limits/overview</a:t>
            </a:r>
          </a:p>
        </p:txBody>
      </p:sp>
    </p:spTree>
    <p:extLst>
      <p:ext uri="{BB962C8B-B14F-4D97-AF65-F5344CB8AC3E}">
        <p14:creationId xmlns:p14="http://schemas.microsoft.com/office/powerpoint/2010/main" val="304567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DAFD1-A98E-6214-D145-132C955E4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39DA7-62E5-6A0D-267A-1BB97B1BE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9247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6ACFA8-EC8F-7CC4-3182-1B8AD185C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236" y="286601"/>
            <a:ext cx="5929422" cy="1852976"/>
          </a:xfrm>
        </p:spPr>
        <p:txBody>
          <a:bodyPr>
            <a:normAutofit/>
          </a:bodyPr>
          <a:lstStyle/>
          <a:p>
            <a:r>
              <a:rPr lang="en-US" sz="4000"/>
              <a:t>Image Generation</a:t>
            </a:r>
            <a:endParaRPr lang="en-IN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DB03F-A406-E13B-B143-8B1C51EB5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237" y="2621381"/>
            <a:ext cx="5929422" cy="33222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The Images API provides three methods for interacting with images:</a:t>
            </a:r>
          </a:p>
          <a:p>
            <a:r>
              <a:rPr lang="en-US" sz="1800" dirty="0"/>
              <a:t>Creating images from scratch based on a text prompt</a:t>
            </a:r>
          </a:p>
          <a:p>
            <a:r>
              <a:rPr lang="en-US" sz="1800" dirty="0"/>
              <a:t>Creating edits of an existing image based on a new text prompt</a:t>
            </a:r>
          </a:p>
          <a:p>
            <a:r>
              <a:rPr lang="en-US" sz="1800" dirty="0"/>
              <a:t>Creating variations of an existing image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60000"/>
                  <a:lumOff val="40000"/>
                  <a:alpha val="59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chemeClr val="accent6">
                  <a:lumMod val="75000"/>
                  <a:alpha val="61000"/>
                </a:schemeClr>
              </a:gs>
              <a:gs pos="99000">
                <a:schemeClr val="accent6">
                  <a:alpha val="87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ulti-coloured paper-craft art">
            <a:extLst>
              <a:ext uri="{FF2B5EF4-FFF2-40B4-BE49-F238E27FC236}">
                <a16:creationId xmlns:a16="http://schemas.microsoft.com/office/drawing/2014/main" id="{7870C1F5-1078-6A21-C4C6-F7083FFD42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20" r="27685" b="1"/>
          <a:stretch/>
        </p:blipFill>
        <p:spPr>
          <a:xfrm>
            <a:off x="8115300" y="-12515"/>
            <a:ext cx="4076700" cy="641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46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643CFF5-3073-44B6-9A56-4CAF096FF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B0921F-B4B5-48F9-CC44-BE6528331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7200"/>
            <a:ext cx="5868785" cy="155672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pc="0" dirty="0"/>
              <a:t>Creating images from scratch based on a text prompt</a:t>
            </a:r>
            <a:endParaRPr lang="en-IN" spc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67531-917D-C568-5230-8AF67ADE1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344189"/>
            <a:ext cx="4836017" cy="3327336"/>
          </a:xfrm>
        </p:spPr>
        <p:txBody>
          <a:bodyPr anchor="t">
            <a:normAutofit/>
          </a:bodyPr>
          <a:lstStyle/>
          <a:p>
            <a:r>
              <a:rPr lang="en-US" sz="1600" dirty="0"/>
              <a:t>The image generations endpoint allows you to create an original image given a text prompt. Generated images can have a size of 256x256, 512x512, or 1024x1024 pixels. Smaller sizes are faster to generate. You can request 1-10 images at a time using the n parameter.</a:t>
            </a:r>
            <a:endParaRPr lang="en-IN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5DEFE8-24AF-47F7-B020-D4D76ABA1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391868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AE3873-25FC-4346-B1D5-82E5F9D95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39186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7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412315-E547-6CB7-1C78-003D7A92E565}"/>
              </a:ext>
            </a:extLst>
          </p:cNvPr>
          <p:cNvSpPr txBox="1"/>
          <p:nvPr/>
        </p:nvSpPr>
        <p:spPr>
          <a:xfrm>
            <a:off x="6254029" y="2471124"/>
            <a:ext cx="5690321" cy="16004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 b="0">
                <a:solidFill>
                  <a:srgbClr val="CCCCCC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response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openai.Image.create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 white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siamese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cat"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"1024x1024"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image_url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response[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'data'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913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0921F-B4B5-48F9-CC44-BE6528331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7200"/>
            <a:ext cx="10063595" cy="53513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pc="0" dirty="0"/>
              <a:t>Creating images from scratch based on a text prompt</a:t>
            </a:r>
            <a:endParaRPr lang="en-IN" spc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412315-E547-6CB7-1C78-003D7A92E565}"/>
              </a:ext>
            </a:extLst>
          </p:cNvPr>
          <p:cNvSpPr txBox="1"/>
          <p:nvPr/>
        </p:nvSpPr>
        <p:spPr>
          <a:xfrm>
            <a:off x="1371600" y="1303884"/>
            <a:ext cx="6343650" cy="50475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I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openai</a:t>
            </a:r>
            <a:endParaRPr lang="en-IN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openai</a:t>
            </a:r>
            <a:r>
              <a:rPr lang="en-IN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api_key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“</a:t>
            </a:r>
            <a:r>
              <a:rPr lang="en-IN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xxxxxxxxxxxx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”</a:t>
            </a:r>
          </a:p>
          <a:p>
            <a:b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openai</a:t>
            </a:r>
            <a:r>
              <a:rPr lang="en-IN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IN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 lady in a professional dress in front of office building"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   </a:t>
            </a:r>
          </a:p>
          <a:p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   </a:t>
            </a:r>
          </a:p>
          <a:p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"256x256"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)</a:t>
            </a:r>
          </a:p>
          <a:p>
            <a:b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requests</a:t>
            </a:r>
            <a:endParaRPr lang="en-IN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IN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IN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image_urls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'data’]]</a:t>
            </a:r>
            <a:endParaRPr lang="en-IN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image_urls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 </a:t>
            </a:r>
          </a:p>
          <a:p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img_content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requests.get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).content  </a:t>
            </a:r>
          </a:p>
          <a:p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name = </a:t>
            </a: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image_urls.index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".jpg"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(name,</a:t>
            </a: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wb</a:t>
            </a: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   </a:t>
            </a:r>
          </a:p>
          <a:p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IN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.write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img_content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 </a:t>
            </a:r>
          </a:p>
          <a:p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im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plt.imread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(name)  </a:t>
            </a:r>
          </a:p>
          <a:p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plt.imshow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im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 </a:t>
            </a:r>
          </a:p>
          <a:p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plt.axis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 </a:t>
            </a:r>
          </a:p>
          <a:p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0A379D-B3FA-9890-251A-C63B205F6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929" y="1303884"/>
            <a:ext cx="2211098" cy="221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691AA7A-57A1-7738-C740-DB24A333A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930" y="3514983"/>
            <a:ext cx="2211098" cy="221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740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0921F-B4B5-48F9-CC44-BE6528331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7200"/>
            <a:ext cx="5868785" cy="155672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pc="0" dirty="0"/>
              <a:t>Creating edits of an existing image based on a new text prompt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67531-917D-C568-5230-8AF67ADE1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344189"/>
            <a:ext cx="4836017" cy="3630584"/>
          </a:xfrm>
        </p:spPr>
        <p:txBody>
          <a:bodyPr anchor="t">
            <a:normAutofit lnSpcReduction="10000"/>
          </a:bodyPr>
          <a:lstStyle/>
          <a:p>
            <a:r>
              <a:rPr lang="en-US" sz="1600" dirty="0"/>
              <a:t>The image edits endpoint allows you to edit and extend an image by uploading a mask. </a:t>
            </a:r>
          </a:p>
          <a:p>
            <a:r>
              <a:rPr lang="en-US" sz="1600" dirty="0"/>
              <a:t>The transparent areas of the mask indicate where the image should be edited, and the prompt should describe the full new image, not just the erased area. </a:t>
            </a:r>
          </a:p>
          <a:p>
            <a:r>
              <a:rPr lang="en-US" sz="1600" dirty="0"/>
              <a:t>The uploaded image and mask must both be square PNG images less than 4MB in size, and also must have the same dimensions as each other. </a:t>
            </a:r>
          </a:p>
          <a:p>
            <a:r>
              <a:rPr lang="en-US" sz="1600" dirty="0"/>
              <a:t>The non-transparent areas of the mask are not used when generating the output, so they don’t necessarily need to match the original image like the example above.</a:t>
            </a:r>
            <a:endParaRPr lang="en-IN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412315-E547-6CB7-1C78-003D7A92E565}"/>
              </a:ext>
            </a:extLst>
          </p:cNvPr>
          <p:cNvSpPr txBox="1"/>
          <p:nvPr/>
        </p:nvSpPr>
        <p:spPr>
          <a:xfrm>
            <a:off x="6254029" y="2471124"/>
            <a:ext cx="5690321" cy="22467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 b="0">
                <a:solidFill>
                  <a:srgbClr val="CCCCCC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openai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create_edit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"sunlit_lounge.png"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rb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"mask.png"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rb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 sunlit indoor lounge area with a pool containing a flamingo"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"1024x1024"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image_url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'data'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172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0921F-B4B5-48F9-CC44-BE6528331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7200"/>
            <a:ext cx="10820400" cy="535132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pc="0" dirty="0"/>
              <a:t>Creating edits of an existing image based on a new text prompt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412315-E547-6CB7-1C78-003D7A92E565}"/>
              </a:ext>
            </a:extLst>
          </p:cNvPr>
          <p:cNvSpPr txBox="1"/>
          <p:nvPr/>
        </p:nvSpPr>
        <p:spPr>
          <a:xfrm>
            <a:off x="1371600" y="1303884"/>
            <a:ext cx="6343650" cy="50475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I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openai</a:t>
            </a:r>
            <a:endParaRPr lang="en-IN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openai</a:t>
            </a:r>
            <a:r>
              <a:rPr lang="en-IN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api_key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“</a:t>
            </a:r>
            <a:r>
              <a:rPr lang="en-IN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xxxxxxxxxxxx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”</a:t>
            </a:r>
          </a:p>
          <a:p>
            <a:b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openai</a:t>
            </a:r>
            <a:r>
              <a:rPr lang="en-IN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IN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create_edit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"imimg.</a:t>
            </a:r>
            <a:r>
              <a:rPr lang="en-IN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png</a:t>
            </a: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rb</a:t>
            </a: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"immask.</a:t>
            </a:r>
            <a:r>
              <a:rPr lang="en-IN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png</a:t>
            </a: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rb</a:t>
            </a: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 professional lady standing in front of an office building with a man"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"1024x1024“</a:t>
            </a:r>
            <a:r>
              <a:rPr lang="en-IN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requests</a:t>
            </a:r>
            <a:endParaRPr lang="en-IN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en-IN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pyplot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endParaRPr lang="en-IN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image_urls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'data'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en-I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image_urls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img_content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requests</a:t>
            </a:r>
            <a:r>
              <a:rPr lang="en-IN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endParaRPr lang="en-IN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image_urls</a:t>
            </a:r>
            <a:r>
              <a:rPr lang="en-IN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".jpg"</a:t>
            </a:r>
            <a:endParaRPr lang="en-IN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wb</a:t>
            </a: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IN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img_content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IN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imread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IN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imshow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IN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IN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8" name="Picture 7" descr="A person with her arms crossed&#10;&#10;Description automatically generated">
            <a:extLst>
              <a:ext uri="{FF2B5EF4-FFF2-40B4-BE49-F238E27FC236}">
                <a16:creationId xmlns:a16="http://schemas.microsoft.com/office/drawing/2014/main" id="{640ACAF9-C436-A7B5-1BA1-4498F1F15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1303883"/>
            <a:ext cx="1755394" cy="1755394"/>
          </a:xfrm>
          <a:prstGeom prst="rect">
            <a:avLst/>
          </a:prstGeom>
        </p:spPr>
      </p:pic>
      <p:pic>
        <p:nvPicPr>
          <p:cNvPr id="10" name="Picture 9" descr="A person standing with her arms crossed&#10;&#10;Description automatically generated">
            <a:extLst>
              <a:ext uri="{FF2B5EF4-FFF2-40B4-BE49-F238E27FC236}">
                <a16:creationId xmlns:a16="http://schemas.microsoft.com/office/drawing/2014/main" id="{88D93DFF-E3C2-F411-FFED-9F582DF2E4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255" y="1303883"/>
            <a:ext cx="1755394" cy="1755394"/>
          </a:xfrm>
          <a:prstGeom prst="rect">
            <a:avLst/>
          </a:prstGeom>
        </p:spPr>
      </p:pic>
      <p:pic>
        <p:nvPicPr>
          <p:cNvPr id="12" name="Picture 11" descr="A person with her arms crossed and a person in a suit">
            <a:extLst>
              <a:ext uri="{FF2B5EF4-FFF2-40B4-BE49-F238E27FC236}">
                <a16:creationId xmlns:a16="http://schemas.microsoft.com/office/drawing/2014/main" id="{4D9F417B-E1F3-54BB-A212-AFD692228E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521" y="3798723"/>
            <a:ext cx="1937234" cy="19372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57C56B2-87E7-4C62-28AC-2782D915CD33}"/>
              </a:ext>
            </a:extLst>
          </p:cNvPr>
          <p:cNvSpPr txBox="1"/>
          <p:nvPr/>
        </p:nvSpPr>
        <p:spPr>
          <a:xfrm>
            <a:off x="8551383" y="3058880"/>
            <a:ext cx="9871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Input Image</a:t>
            </a:r>
            <a:endParaRPr lang="en-IN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6101CF-65C8-C3B2-A270-B200296B1426}"/>
              </a:ext>
            </a:extLst>
          </p:cNvPr>
          <p:cNvSpPr txBox="1"/>
          <p:nvPr/>
        </p:nvSpPr>
        <p:spPr>
          <a:xfrm>
            <a:off x="10525320" y="3058880"/>
            <a:ext cx="1278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Input Image mask</a:t>
            </a:r>
            <a:endParaRPr lang="en-IN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2D5496-46F5-985C-E962-5BCF2398D5B5}"/>
              </a:ext>
            </a:extLst>
          </p:cNvPr>
          <p:cNvSpPr txBox="1"/>
          <p:nvPr/>
        </p:nvSpPr>
        <p:spPr>
          <a:xfrm>
            <a:off x="9319977" y="5751147"/>
            <a:ext cx="1205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Output Image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2329172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0921F-B4B5-48F9-CC44-BE6528331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7200"/>
            <a:ext cx="5868785" cy="155672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pc="0" dirty="0"/>
              <a:t>Creating variations of an existing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67531-917D-C568-5230-8AF67ADE1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344189"/>
            <a:ext cx="4836017" cy="3327336"/>
          </a:xfrm>
        </p:spPr>
        <p:txBody>
          <a:bodyPr anchor="t">
            <a:normAutofit/>
          </a:bodyPr>
          <a:lstStyle/>
          <a:p>
            <a:r>
              <a:rPr lang="en-US" sz="1600" dirty="0"/>
              <a:t>The image variations endpoint allows you to generate a variation of a given image.</a:t>
            </a:r>
          </a:p>
          <a:p>
            <a:r>
              <a:rPr lang="en-US" sz="1600" dirty="0"/>
              <a:t>Similar to the edits endpoint, the input image must be a square PNG image less than 4MB in size.</a:t>
            </a:r>
            <a:endParaRPr lang="en-IN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412315-E547-6CB7-1C78-003D7A92E565}"/>
              </a:ext>
            </a:extLst>
          </p:cNvPr>
          <p:cNvSpPr txBox="1"/>
          <p:nvPr/>
        </p:nvSpPr>
        <p:spPr>
          <a:xfrm>
            <a:off x="6254029" y="2471124"/>
            <a:ext cx="5690321" cy="16004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 b="0">
                <a:solidFill>
                  <a:srgbClr val="CCCCCC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response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openai.Image.create_variation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"corgi_and_cat_paw.png"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rb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"1024x1024"</a:t>
            </a:r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image_url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response[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'data'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en-I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endParaRPr lang="en-IN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339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0921F-B4B5-48F9-CC44-BE6528331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7200"/>
            <a:ext cx="10063595" cy="53513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pc="0" dirty="0"/>
              <a:t>Creating variations of an existing image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412315-E547-6CB7-1C78-003D7A92E565}"/>
              </a:ext>
            </a:extLst>
          </p:cNvPr>
          <p:cNvSpPr txBox="1"/>
          <p:nvPr/>
        </p:nvSpPr>
        <p:spPr>
          <a:xfrm>
            <a:off x="1371600" y="1303884"/>
            <a:ext cx="6343650" cy="46166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lang="en-I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openai</a:t>
            </a:r>
            <a:endParaRPr lang="en-IN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openai</a:t>
            </a:r>
            <a:r>
              <a:rPr lang="en-IN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api_key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“</a:t>
            </a:r>
            <a:r>
              <a:rPr lang="en-IN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xxxxxxxxxxxx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”</a:t>
            </a:r>
          </a:p>
          <a:p>
            <a:b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response 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openai.Image.create_variation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"imimg.</a:t>
            </a:r>
            <a:r>
              <a:rPr lang="en-IN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png</a:t>
            </a: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rb</a:t>
            </a: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"1024x1024"</a:t>
            </a:r>
            <a:r>
              <a:rPr lang="en-IN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requests</a:t>
            </a:r>
          </a:p>
          <a:p>
            <a:r>
              <a:rPr lang="en-I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matplotlib.pyplot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plt</a:t>
            </a:r>
            <a:endParaRPr lang="en-IN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image_urls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im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im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response[</a:t>
            </a: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'data'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en-I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image_urls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img_content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requests.get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).content</a:t>
            </a:r>
          </a:p>
          <a:p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name 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image_urls.index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".jpg"</a:t>
            </a:r>
            <a:endParaRPr lang="en-IN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(name,</a:t>
            </a: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wb</a:t>
            </a:r>
            <a:r>
              <a:rPr lang="en-I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IN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.write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img_content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im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plt.imread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(name)</a:t>
            </a:r>
          </a:p>
          <a:p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plt.imshow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im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plt.axis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lang="en-IN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FB29328-A2C6-B975-0171-27B13D9EBF54}"/>
              </a:ext>
            </a:extLst>
          </p:cNvPr>
          <p:cNvGrpSpPr/>
          <p:nvPr/>
        </p:nvGrpSpPr>
        <p:grpSpPr>
          <a:xfrm>
            <a:off x="9065006" y="1303884"/>
            <a:ext cx="1755394" cy="2031996"/>
            <a:chOff x="8167255" y="1303883"/>
            <a:chExt cx="1755394" cy="2031996"/>
          </a:xfrm>
        </p:grpSpPr>
        <p:pic>
          <p:nvPicPr>
            <p:cNvPr id="3" name="Picture 2" descr="A person standing with her arms crossed&#10;&#10;Description automatically generated">
              <a:extLst>
                <a:ext uri="{FF2B5EF4-FFF2-40B4-BE49-F238E27FC236}">
                  <a16:creationId xmlns:a16="http://schemas.microsoft.com/office/drawing/2014/main" id="{961913F6-2C7D-FE9F-76E4-5396E1402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7255" y="1303883"/>
              <a:ext cx="1755394" cy="175539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9E3C87C-638E-2B8F-5DBF-36142121A00C}"/>
                </a:ext>
              </a:extLst>
            </p:cNvPr>
            <p:cNvSpPr txBox="1"/>
            <p:nvPr/>
          </p:nvSpPr>
          <p:spPr>
            <a:xfrm>
              <a:off x="8551383" y="3058880"/>
              <a:ext cx="9871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Input Image</a:t>
              </a:r>
              <a:endParaRPr lang="en-IN" sz="12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8225AE6-AAC4-1393-6A98-98218F8B1D22}"/>
              </a:ext>
            </a:extLst>
          </p:cNvPr>
          <p:cNvSpPr txBox="1"/>
          <p:nvPr/>
        </p:nvSpPr>
        <p:spPr>
          <a:xfrm>
            <a:off x="9319977" y="5990138"/>
            <a:ext cx="1205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Output Images</a:t>
            </a:r>
            <a:endParaRPr lang="en-IN" sz="12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D08BA5-B12D-B2FC-B624-CA24387F8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259" y="4711136"/>
            <a:ext cx="1033482" cy="103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3F0B8B7-EBDA-41E4-45C6-35D834447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581" y="3580552"/>
            <a:ext cx="1033482" cy="103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B8D015C-5D6F-918C-61AA-07ACFE573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720" y="4735458"/>
            <a:ext cx="1009160" cy="100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6827B4E-2031-87F4-5305-E7A8A9C36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0859" y="4735458"/>
            <a:ext cx="1009160" cy="100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E871FB4-1219-5522-0E87-17A323B35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0860" y="3567026"/>
            <a:ext cx="1033482" cy="103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75F8C048-6D85-10EB-1223-889519426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063" y="3567026"/>
            <a:ext cx="1023534" cy="102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212360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AnalogousFromDarkSeedLeftStep">
      <a:dk1>
        <a:srgbClr val="000000"/>
      </a:dk1>
      <a:lt1>
        <a:srgbClr val="FFFFFF"/>
      </a:lt1>
      <a:dk2>
        <a:srgbClr val="1B302C"/>
      </a:dk2>
      <a:lt2>
        <a:srgbClr val="F3F3F0"/>
      </a:lt2>
      <a:accent1>
        <a:srgbClr val="4F45CD"/>
      </a:accent1>
      <a:accent2>
        <a:srgbClr val="3261BA"/>
      </a:accent2>
      <a:accent3>
        <a:srgbClr val="44ACCC"/>
      </a:accent3>
      <a:accent4>
        <a:srgbClr val="32BAA2"/>
      </a:accent4>
      <a:accent5>
        <a:srgbClr val="41C476"/>
      </a:accent5>
      <a:accent6>
        <a:srgbClr val="34BA32"/>
      </a:accent6>
      <a:hlink>
        <a:srgbClr val="349E70"/>
      </a:hlink>
      <a:folHlink>
        <a:srgbClr val="7F7F7F"/>
      </a:folHlink>
    </a:clrScheme>
    <a:fontScheme name="Avenir">
      <a:majorFont>
        <a:latin typeface="Tw Cen MT"/>
        <a:ea typeface=""/>
        <a:cs typeface=""/>
      </a:majorFont>
      <a:minorFont>
        <a:latin typeface="Tw Cen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3152</TotalTime>
  <Words>2521</Words>
  <Application>Microsoft Office PowerPoint</Application>
  <PresentationFormat>Widescreen</PresentationFormat>
  <Paragraphs>280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Consolas</vt:lpstr>
      <vt:lpstr>Courier New</vt:lpstr>
      <vt:lpstr>Tw Cen MT</vt:lpstr>
      <vt:lpstr>GradientRiseVTI</vt:lpstr>
      <vt:lpstr>openAI</vt:lpstr>
      <vt:lpstr>openAI Image Generation</vt:lpstr>
      <vt:lpstr>Image Generation</vt:lpstr>
      <vt:lpstr>Creating images from scratch based on a text prompt</vt:lpstr>
      <vt:lpstr>Creating images from scratch based on a text prompt</vt:lpstr>
      <vt:lpstr>Creating edits of an existing image based on a new text prompt</vt:lpstr>
      <vt:lpstr>Creating edits of an existing image based on a new text prompt</vt:lpstr>
      <vt:lpstr>Creating variations of an existing image</vt:lpstr>
      <vt:lpstr>Creating variations of an existing image</vt:lpstr>
      <vt:lpstr>openAI Audio</vt:lpstr>
      <vt:lpstr>Audio with openAI</vt:lpstr>
      <vt:lpstr>Transcribe audio </vt:lpstr>
      <vt:lpstr>Translate and transcribe the audio into english</vt:lpstr>
      <vt:lpstr>Content Moderation</vt:lpstr>
      <vt:lpstr>Moderation API</vt:lpstr>
      <vt:lpstr>Moderation Categories</vt:lpstr>
      <vt:lpstr>Moderation API</vt:lpstr>
      <vt:lpstr>openAI Embeddings</vt:lpstr>
      <vt:lpstr>Embeddings</vt:lpstr>
      <vt:lpstr>Embeddings</vt:lpstr>
      <vt:lpstr>Embeddings</vt:lpstr>
      <vt:lpstr>Embeddings models</vt:lpstr>
      <vt:lpstr>Rate Limits</vt:lpstr>
      <vt:lpstr>Why do we have rate limits?</vt:lpstr>
      <vt:lpstr>What are the rate limits for openAI API? (Sep23)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openAI</dc:title>
  <dc:creator>Anshu Pandey</dc:creator>
  <cp:lastModifiedBy>Anshu Pandey</cp:lastModifiedBy>
  <cp:revision>15</cp:revision>
  <dcterms:created xsi:type="dcterms:W3CDTF">2023-09-20T01:57:18Z</dcterms:created>
  <dcterms:modified xsi:type="dcterms:W3CDTF">2023-09-22T06:30:14Z</dcterms:modified>
</cp:coreProperties>
</file>